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0" r:id="rId4"/>
  </p:sldMasterIdLst>
  <p:sldIdLst>
    <p:sldId id="256" r:id="rId5"/>
    <p:sldId id="257" r:id="rId6"/>
    <p:sldId id="321" r:id="rId7"/>
    <p:sldId id="319" r:id="rId8"/>
    <p:sldId id="282" r:id="rId9"/>
    <p:sldId id="283" r:id="rId10"/>
    <p:sldId id="284" r:id="rId11"/>
    <p:sldId id="285" r:id="rId12"/>
    <p:sldId id="286" r:id="rId13"/>
    <p:sldId id="291" r:id="rId14"/>
    <p:sldId id="287" r:id="rId15"/>
    <p:sldId id="288" r:id="rId16"/>
    <p:sldId id="289" r:id="rId17"/>
    <p:sldId id="290" r:id="rId18"/>
    <p:sldId id="292" r:id="rId19"/>
    <p:sldId id="320" r:id="rId20"/>
    <p:sldId id="264" r:id="rId21"/>
    <p:sldId id="317" r:id="rId22"/>
    <p:sldId id="318" r:id="rId23"/>
    <p:sldId id="265" r:id="rId24"/>
    <p:sldId id="261" r:id="rId25"/>
    <p:sldId id="266" r:id="rId26"/>
    <p:sldId id="268" r:id="rId27"/>
    <p:sldId id="267" r:id="rId28"/>
    <p:sldId id="269" r:id="rId29"/>
    <p:sldId id="271" r:id="rId30"/>
    <p:sldId id="270" r:id="rId31"/>
    <p:sldId id="276" r:id="rId32"/>
    <p:sldId id="277" r:id="rId33"/>
    <p:sldId id="278" r:id="rId34"/>
    <p:sldId id="273" r:id="rId35"/>
    <p:sldId id="263" r:id="rId36"/>
    <p:sldId id="293" r:id="rId37"/>
    <p:sldId id="294" r:id="rId38"/>
    <p:sldId id="295" r:id="rId39"/>
    <p:sldId id="297" r:id="rId40"/>
    <p:sldId id="299" r:id="rId41"/>
    <p:sldId id="300" r:id="rId42"/>
    <p:sldId id="258" r:id="rId43"/>
    <p:sldId id="302" r:id="rId44"/>
    <p:sldId id="303" r:id="rId45"/>
    <p:sldId id="304" r:id="rId46"/>
    <p:sldId id="306" r:id="rId47"/>
    <p:sldId id="307" r:id="rId48"/>
    <p:sldId id="308" r:id="rId49"/>
    <p:sldId id="309" r:id="rId50"/>
    <p:sldId id="311" r:id="rId51"/>
    <p:sldId id="312" r:id="rId52"/>
    <p:sldId id="313" r:id="rId53"/>
    <p:sldId id="314" r:id="rId54"/>
    <p:sldId id="316" r:id="rId55"/>
    <p:sldId id="275"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1" d="100"/>
          <a:sy n="111" d="100"/>
        </p:scale>
        <p:origin x="5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276831395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293280590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328767043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CDFA94-1141-47A8-8954-1A4924675D0F}"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1922432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66243939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48310347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150088342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233300320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338594850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210752388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717858126"/>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308885555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170631469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3594212238"/>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423227172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35599031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31724961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7C67E8-3425-4EF6-8C7A-6B073E62D782}" type="datetimeFigureOut">
              <a:rPr lang="en-US" smtClean="0"/>
              <a:t>2/23/2023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234571680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07C67E8-3425-4EF6-8C7A-6B073E62D782}" type="datetimeFigureOut">
              <a:rPr lang="en-US" smtClean="0"/>
              <a:t>2/23/2023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CCDFA94-1141-47A8-8954-1A4924675D0F}" type="slidenum">
              <a:rPr lang="en-US" smtClean="0"/>
              <a:t>‹#›</a:t>
            </a:fld>
            <a:endParaRPr lang="en-US" dirty="0"/>
          </a:p>
        </p:txBody>
      </p:sp>
    </p:spTree>
    <p:extLst>
      <p:ext uri="{BB962C8B-B14F-4D97-AF65-F5344CB8AC3E}">
        <p14:creationId xmlns:p14="http://schemas.microsoft.com/office/powerpoint/2010/main" val="1791665437"/>
      </p:ext>
    </p:extLst>
  </p:cSld>
  <p:clrMap bg1="dk1" tx1="lt1" bg2="dk2"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Lst>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gclibrary.commons.gc.cuny.edu/2016/12/12/now-hiring-now-hiring-college-assistant-interlibrary-loan/" TargetMode="External"/><Relationship Id="rId2" Type="http://schemas.openxmlformats.org/officeDocument/2006/relationships/image" Target="../media/image8.gif"/><Relationship Id="rId1" Type="http://schemas.openxmlformats.org/officeDocument/2006/relationships/slideLayout" Target="../slideLayouts/slideLayout18.xml"/><Relationship Id="rId4" Type="http://schemas.openxmlformats.org/officeDocument/2006/relationships/hyperlink" Target="https://creativecommons.org/licenses/by/3.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hamiltonfl.com/tln" TargetMode="External"/><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7385967" y="1325880"/>
            <a:ext cx="4158334" cy="3066507"/>
          </a:xfrm>
        </p:spPr>
        <p:txBody>
          <a:bodyPr>
            <a:normAutofit/>
          </a:bodyPr>
          <a:lstStyle/>
          <a:p>
            <a:pPr>
              <a:lnSpc>
                <a:spcPct val="90000"/>
              </a:lnSpc>
            </a:pPr>
            <a:r>
              <a:rPr lang="en-US" sz="5400" b="1" dirty="0">
                <a:solidFill>
                  <a:srgbClr val="EBEBEB"/>
                </a:solidFill>
                <a:latin typeface="Book Antiqua" panose="02040602050305030304" pitchFamily="18" charset="0"/>
              </a:rPr>
              <a:t>Hamilton County School District</a:t>
            </a:r>
          </a:p>
        </p:txBody>
      </p:sp>
      <p:sp>
        <p:nvSpPr>
          <p:cNvPr id="3" name="Subtitle 2">
            <a:extLst>
              <a:ext uri="{FF2B5EF4-FFF2-40B4-BE49-F238E27FC236}">
                <a16:creationId xmlns:a16="http://schemas.microsoft.com/office/drawing/2014/main" id="{7198021E-BD79-4D74-A822-D8E92EFCF469}"/>
              </a:ext>
            </a:extLst>
          </p:cNvPr>
          <p:cNvSpPr>
            <a:spLocks noGrp="1"/>
          </p:cNvSpPr>
          <p:nvPr>
            <p:ph type="subTitle" idx="1"/>
          </p:nvPr>
        </p:nvSpPr>
        <p:spPr>
          <a:xfrm>
            <a:off x="7385967" y="4588329"/>
            <a:ext cx="4158334" cy="1621508"/>
          </a:xfrm>
        </p:spPr>
        <p:txBody>
          <a:bodyPr>
            <a:normAutofit/>
          </a:bodyPr>
          <a:lstStyle/>
          <a:p>
            <a:r>
              <a:rPr lang="en-US" sz="1800" dirty="0">
                <a:solidFill>
                  <a:schemeClr val="tx2">
                    <a:lumMod val="40000"/>
                    <a:lumOff val="60000"/>
                  </a:schemeClr>
                </a:solidFill>
                <a:latin typeface="Book Antiqua" panose="02040602050305030304" pitchFamily="18" charset="0"/>
              </a:rPr>
              <a:t>Teacher Lead Network Ceremony</a:t>
            </a:r>
          </a:p>
          <a:p>
            <a:r>
              <a:rPr lang="en-US" sz="1800" dirty="0">
                <a:solidFill>
                  <a:schemeClr val="tx2">
                    <a:lumMod val="40000"/>
                    <a:lumOff val="60000"/>
                  </a:schemeClr>
                </a:solidFill>
                <a:latin typeface="Book Antiqua" panose="02040602050305030304" pitchFamily="18" charset="0"/>
              </a:rPr>
              <a:t>February 23</a:t>
            </a:r>
            <a:r>
              <a:rPr lang="en-US" sz="1800" baseline="30000" dirty="0">
                <a:solidFill>
                  <a:schemeClr val="tx2">
                    <a:lumMod val="40000"/>
                    <a:lumOff val="60000"/>
                  </a:schemeClr>
                </a:solidFill>
                <a:latin typeface="Book Antiqua" panose="02040602050305030304" pitchFamily="18" charset="0"/>
              </a:rPr>
              <a:t>rd</a:t>
            </a:r>
            <a:r>
              <a:rPr lang="en-US" sz="1800" dirty="0">
                <a:solidFill>
                  <a:schemeClr val="tx2">
                    <a:lumMod val="40000"/>
                    <a:lumOff val="60000"/>
                  </a:schemeClr>
                </a:solidFill>
                <a:latin typeface="Book Antiqua" panose="02040602050305030304" pitchFamily="18" charset="0"/>
              </a:rPr>
              <a:t>, 2023</a:t>
            </a:r>
          </a:p>
          <a:p>
            <a:endParaRPr lang="en-US" sz="1800" dirty="0">
              <a:solidFill>
                <a:schemeClr val="tx2">
                  <a:lumMod val="40000"/>
                  <a:lumOff val="60000"/>
                </a:schemeClr>
              </a:solidFill>
            </a:endParaRPr>
          </a:p>
        </p:txBody>
      </p:sp>
      <p:sp>
        <p:nvSpPr>
          <p:cNvPr id="8"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D8B22DE2-C518-4F77-BE90-E1B6B1909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68960" y="-68960"/>
            <a:ext cx="6858001" cy="6995918"/>
          </a:xfrm>
          <a:custGeom>
            <a:avLst/>
            <a:gdLst>
              <a:gd name="connsiteX0" fmla="*/ 6858001 w 6858001"/>
              <a:gd name="connsiteY0" fmla="*/ 1344715 h 6995918"/>
              <a:gd name="connsiteX1" fmla="*/ 6858001 w 6858001"/>
              <a:gd name="connsiteY1" fmla="*/ 1177 h 6995918"/>
              <a:gd name="connsiteX2" fmla="*/ 6702324 w 6858001"/>
              <a:gd name="connsiteY2" fmla="*/ 26222 h 6995918"/>
              <a:gd name="connsiteX3" fmla="*/ 6547333 w 6858001"/>
              <a:gd name="connsiteY3" fmla="*/ 50091 h 6995918"/>
              <a:gd name="connsiteX4" fmla="*/ 6391657 w 6858001"/>
              <a:gd name="connsiteY4" fmla="*/ 73455 h 6995918"/>
              <a:gd name="connsiteX5" fmla="*/ 6235294 w 6858001"/>
              <a:gd name="connsiteY5" fmla="*/ 93458 h 6995918"/>
              <a:gd name="connsiteX6" fmla="*/ 6079618 w 6858001"/>
              <a:gd name="connsiteY6" fmla="*/ 113629 h 6995918"/>
              <a:gd name="connsiteX7" fmla="*/ 5923255 w 6858001"/>
              <a:gd name="connsiteY7" fmla="*/ 132455 h 6995918"/>
              <a:gd name="connsiteX8" fmla="*/ 5768950 w 6858001"/>
              <a:gd name="connsiteY8" fmla="*/ 148591 h 6995918"/>
              <a:gd name="connsiteX9" fmla="*/ 5612588 w 6858001"/>
              <a:gd name="connsiteY9" fmla="*/ 163887 h 6995918"/>
              <a:gd name="connsiteX10" fmla="*/ 5456911 w 6858001"/>
              <a:gd name="connsiteY10" fmla="*/ 177839 h 6995918"/>
              <a:gd name="connsiteX11" fmla="*/ 5303978 w 6858001"/>
              <a:gd name="connsiteY11" fmla="*/ 189941 h 6995918"/>
              <a:gd name="connsiteX12" fmla="*/ 5148987 w 6858001"/>
              <a:gd name="connsiteY12" fmla="*/ 202044 h 6995918"/>
              <a:gd name="connsiteX13" fmla="*/ 4996054 w 6858001"/>
              <a:gd name="connsiteY13" fmla="*/ 212129 h 6995918"/>
              <a:gd name="connsiteX14" fmla="*/ 4843120 w 6858001"/>
              <a:gd name="connsiteY14" fmla="*/ 220029 h 6995918"/>
              <a:gd name="connsiteX15" fmla="*/ 4690873 w 6858001"/>
              <a:gd name="connsiteY15" fmla="*/ 228266 h 6995918"/>
              <a:gd name="connsiteX16" fmla="*/ 4539997 w 6858001"/>
              <a:gd name="connsiteY16" fmla="*/ 235157 h 6995918"/>
              <a:gd name="connsiteX17" fmla="*/ 4390492 w 6858001"/>
              <a:gd name="connsiteY17" fmla="*/ 240032 h 6995918"/>
              <a:gd name="connsiteX18" fmla="*/ 4240988 w 6858001"/>
              <a:gd name="connsiteY18" fmla="*/ 244234 h 6995918"/>
              <a:gd name="connsiteX19" fmla="*/ 4092855 w 6858001"/>
              <a:gd name="connsiteY19" fmla="*/ 248268 h 6995918"/>
              <a:gd name="connsiteX20" fmla="*/ 3946780 w 6858001"/>
              <a:gd name="connsiteY20" fmla="*/ 250117 h 6995918"/>
              <a:gd name="connsiteX21" fmla="*/ 3800704 w 6858001"/>
              <a:gd name="connsiteY21" fmla="*/ 252134 h 6995918"/>
              <a:gd name="connsiteX22" fmla="*/ 3656686 w 6858001"/>
              <a:gd name="connsiteY22" fmla="*/ 253143 h 6995918"/>
              <a:gd name="connsiteX23" fmla="*/ 3514040 w 6858001"/>
              <a:gd name="connsiteY23" fmla="*/ 252134 h 6995918"/>
              <a:gd name="connsiteX24" fmla="*/ 3372765 w 6858001"/>
              <a:gd name="connsiteY24" fmla="*/ 252134 h 6995918"/>
              <a:gd name="connsiteX25" fmla="*/ 3232862 w 6858001"/>
              <a:gd name="connsiteY25" fmla="*/ 250117 h 6995918"/>
              <a:gd name="connsiteX26" fmla="*/ 3095702 w 6858001"/>
              <a:gd name="connsiteY26" fmla="*/ 247092 h 6995918"/>
              <a:gd name="connsiteX27" fmla="*/ 2959914 w 6858001"/>
              <a:gd name="connsiteY27" fmla="*/ 244234 h 6995918"/>
              <a:gd name="connsiteX28" fmla="*/ 2826868 w 6858001"/>
              <a:gd name="connsiteY28" fmla="*/ 241040 h 6995918"/>
              <a:gd name="connsiteX29" fmla="*/ 2694509 w 6858001"/>
              <a:gd name="connsiteY29" fmla="*/ 236166 h 6995918"/>
              <a:gd name="connsiteX30" fmla="*/ 2564208 w 6858001"/>
              <a:gd name="connsiteY30" fmla="*/ 230955 h 6995918"/>
              <a:gd name="connsiteX31" fmla="*/ 2436649 w 6858001"/>
              <a:gd name="connsiteY31" fmla="*/ 226249 h 6995918"/>
              <a:gd name="connsiteX32" fmla="*/ 2187703 w 6858001"/>
              <a:gd name="connsiteY32" fmla="*/ 212969 h 6995918"/>
              <a:gd name="connsiteX33" fmla="*/ 1949045 w 6858001"/>
              <a:gd name="connsiteY33" fmla="*/ 198850 h 6995918"/>
              <a:gd name="connsiteX34" fmla="*/ 1719988 w 6858001"/>
              <a:gd name="connsiteY34" fmla="*/ 184058 h 6995918"/>
              <a:gd name="connsiteX35" fmla="*/ 1503275 w 6858001"/>
              <a:gd name="connsiteY35" fmla="*/ 167753 h 6995918"/>
              <a:gd name="connsiteX36" fmla="*/ 1296163 w 6858001"/>
              <a:gd name="connsiteY36" fmla="*/ 150776 h 6995918"/>
              <a:gd name="connsiteX37" fmla="*/ 1104139 w 6858001"/>
              <a:gd name="connsiteY37" fmla="*/ 132455 h 6995918"/>
              <a:gd name="connsiteX38" fmla="*/ 923774 w 6858001"/>
              <a:gd name="connsiteY38" fmla="*/ 114469 h 6995918"/>
              <a:gd name="connsiteX39" fmla="*/ 757810 w 6858001"/>
              <a:gd name="connsiteY39" fmla="*/ 96484 h 6995918"/>
              <a:gd name="connsiteX40" fmla="*/ 605563 w 6858001"/>
              <a:gd name="connsiteY40" fmla="*/ 79507 h 6995918"/>
              <a:gd name="connsiteX41" fmla="*/ 470460 w 6858001"/>
              <a:gd name="connsiteY41" fmla="*/ 63370 h 6995918"/>
              <a:gd name="connsiteX42" fmla="*/ 348388 w 6858001"/>
              <a:gd name="connsiteY42" fmla="*/ 48074 h 6995918"/>
              <a:gd name="connsiteX43" fmla="*/ 245518 w 6858001"/>
              <a:gd name="connsiteY43" fmla="*/ 35299 h 6995918"/>
              <a:gd name="connsiteX44" fmla="*/ 159107 w 6858001"/>
              <a:gd name="connsiteY44" fmla="*/ 23197 h 6995918"/>
              <a:gd name="connsiteX45" fmla="*/ 40463 w 6858001"/>
              <a:gd name="connsiteY45" fmla="*/ 5883 h 6995918"/>
              <a:gd name="connsiteX46" fmla="*/ 1 w 6858001"/>
              <a:gd name="connsiteY46" fmla="*/ 0 h 6995918"/>
              <a:gd name="connsiteX47" fmla="*/ 1 w 6858001"/>
              <a:gd name="connsiteY47" fmla="*/ 905354 h 6995918"/>
              <a:gd name="connsiteX48" fmla="*/ 0 w 6858001"/>
              <a:gd name="connsiteY48" fmla="*/ 905354 h 6995918"/>
              <a:gd name="connsiteX49" fmla="*/ 0 w 6858001"/>
              <a:gd name="connsiteY49" fmla="*/ 6995918 h 6995918"/>
              <a:gd name="connsiteX50" fmla="*/ 6858000 w 6858001"/>
              <a:gd name="connsiteY50" fmla="*/ 6995918 h 6995918"/>
              <a:gd name="connsiteX51" fmla="*/ 6858000 w 6858001"/>
              <a:gd name="connsiteY51" fmla="*/ 1344715 h 69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95918">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ln>
            <a:noFill/>
          </a:ln>
        </p:spPr>
      </p:sp>
      <p:sp>
        <p:nvSpPr>
          <p:cNvPr id="9" name="Rectangle 15">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rotWithShape="1">
          <a:blip r:embed="rId2">
            <a:extLst>
              <a:ext uri="{28A0092B-C50C-407E-A947-70E740481C1C}">
                <a14:useLocalDpi xmlns:a14="http://schemas.microsoft.com/office/drawing/2010/main" val="0"/>
              </a:ext>
            </a:extLst>
          </a:blip>
          <a:srcRect t="1613" r="1" b="1"/>
          <a:stretch/>
        </p:blipFill>
        <p:spPr>
          <a:xfrm rot="21600000">
            <a:off x="643854" y="1243493"/>
            <a:ext cx="5450557" cy="4370549"/>
          </a:xfrm>
          <a:prstGeom prst="rect">
            <a:avLst/>
          </a:prstGeom>
          <a:effectLst/>
        </p:spPr>
      </p:pic>
    </p:spTree>
    <p:extLst>
      <p:ext uri="{BB962C8B-B14F-4D97-AF65-F5344CB8AC3E}">
        <p14:creationId xmlns:p14="http://schemas.microsoft.com/office/powerpoint/2010/main" val="2301193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1143810" y="1335562"/>
            <a:ext cx="9904380"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731" y="2575249"/>
            <a:ext cx="8562538" cy="3998095"/>
          </a:xfrm>
          <a:prstGeom prst="rect">
            <a:avLst/>
          </a:prstGeom>
        </p:spPr>
      </p:pic>
    </p:spTree>
    <p:extLst>
      <p:ext uri="{BB962C8B-B14F-4D97-AF65-F5344CB8AC3E}">
        <p14:creationId xmlns:p14="http://schemas.microsoft.com/office/powerpoint/2010/main" val="272905213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1246444" y="1372884"/>
            <a:ext cx="9699106"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453" y="2659224"/>
            <a:ext cx="8539088" cy="3825982"/>
          </a:xfrm>
          <a:prstGeom prst="rect">
            <a:avLst/>
          </a:prstGeom>
        </p:spPr>
      </p:pic>
    </p:spTree>
    <p:extLst>
      <p:ext uri="{BB962C8B-B14F-4D97-AF65-F5344CB8AC3E}">
        <p14:creationId xmlns:p14="http://schemas.microsoft.com/office/powerpoint/2010/main" val="38520941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1213787" y="1438198"/>
            <a:ext cx="9764420"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690" y="2873829"/>
            <a:ext cx="8440614" cy="3611377"/>
          </a:xfrm>
          <a:prstGeom prst="rect">
            <a:avLst/>
          </a:prstGeom>
        </p:spPr>
      </p:pic>
    </p:spTree>
    <p:extLst>
      <p:ext uri="{BB962C8B-B14F-4D97-AF65-F5344CB8AC3E}">
        <p14:creationId xmlns:p14="http://schemas.microsoft.com/office/powerpoint/2010/main" val="263742934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1274436" y="1391546"/>
            <a:ext cx="9643122"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008" y="2435290"/>
            <a:ext cx="8653978" cy="4021780"/>
          </a:xfrm>
          <a:prstGeom prst="rect">
            <a:avLst/>
          </a:prstGeom>
        </p:spPr>
      </p:pic>
    </p:spTree>
    <p:extLst>
      <p:ext uri="{BB962C8B-B14F-4D97-AF65-F5344CB8AC3E}">
        <p14:creationId xmlns:p14="http://schemas.microsoft.com/office/powerpoint/2010/main" val="85698245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1246443" y="1242255"/>
            <a:ext cx="9699106"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109" y="2435290"/>
            <a:ext cx="8611775" cy="3965509"/>
          </a:xfrm>
          <a:prstGeom prst="rect">
            <a:avLst/>
          </a:prstGeom>
        </p:spPr>
      </p:pic>
    </p:spTree>
    <p:extLst>
      <p:ext uri="{BB962C8B-B14F-4D97-AF65-F5344CB8AC3E}">
        <p14:creationId xmlns:p14="http://schemas.microsoft.com/office/powerpoint/2010/main" val="98379901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1218455" y="1419537"/>
            <a:ext cx="9755090"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982" y="2472612"/>
            <a:ext cx="8736036" cy="3965510"/>
          </a:xfrm>
          <a:prstGeom prst="rect">
            <a:avLst/>
          </a:prstGeom>
        </p:spPr>
      </p:pic>
    </p:spTree>
    <p:extLst>
      <p:ext uri="{BB962C8B-B14F-4D97-AF65-F5344CB8AC3E}">
        <p14:creationId xmlns:p14="http://schemas.microsoft.com/office/powerpoint/2010/main" val="196770827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1969566" y="1082352"/>
            <a:ext cx="8252861" cy="904736"/>
          </a:xfrm>
        </p:spPr>
        <p:txBody>
          <a:bodyPr>
            <a:noAutofit/>
          </a:bodyPr>
          <a:lstStyle/>
          <a:p>
            <a:r>
              <a:rPr lang="en-US" sz="4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979" y="2258008"/>
            <a:ext cx="8736036" cy="4142791"/>
          </a:xfrm>
          <a:prstGeom prst="rect">
            <a:avLst/>
          </a:prstGeom>
        </p:spPr>
      </p:pic>
    </p:spTree>
    <p:extLst>
      <p:ext uri="{BB962C8B-B14F-4D97-AF65-F5344CB8AC3E}">
        <p14:creationId xmlns:p14="http://schemas.microsoft.com/office/powerpoint/2010/main" val="214253889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51" y="405684"/>
            <a:ext cx="11732455" cy="1325563"/>
          </a:xfrm>
        </p:spPr>
        <p:txBody>
          <a:bodyPr>
            <a:noAutofit/>
          </a:bodyPr>
          <a:lstStyle/>
          <a:p>
            <a:pPr algn="ctr"/>
            <a:r>
              <a:rPr lang="en-US" sz="4800" b="1" u="sng" dirty="0">
                <a:latin typeface="+mn-lt"/>
              </a:rPr>
              <a:t>The Importance of Building Relationships</a:t>
            </a:r>
          </a:p>
        </p:txBody>
      </p:sp>
      <p:sp>
        <p:nvSpPr>
          <p:cNvPr id="3" name="Content Placeholder 2"/>
          <p:cNvSpPr>
            <a:spLocks noGrp="1"/>
          </p:cNvSpPr>
          <p:nvPr>
            <p:ph sz="quarter" idx="13"/>
          </p:nvPr>
        </p:nvSpPr>
        <p:spPr>
          <a:xfrm>
            <a:off x="682580" y="2073500"/>
            <a:ext cx="10595646" cy="4378816"/>
          </a:xfrm>
        </p:spPr>
        <p:txBody>
          <a:bodyPr>
            <a:normAutofit/>
          </a:bodyPr>
          <a:lstStyle/>
          <a:p>
            <a:pPr marL="0" indent="0" algn="ctr">
              <a:buNone/>
            </a:pPr>
            <a:r>
              <a:rPr lang="en-US" sz="4000" dirty="0"/>
              <a:t>“I have learned that people will forget what you said and will forget what you did, but people will never forget how you made them feel”  </a:t>
            </a:r>
          </a:p>
          <a:p>
            <a:pPr marL="0" indent="0" algn="ctr">
              <a:buNone/>
            </a:pPr>
            <a:r>
              <a:rPr lang="en-US" sz="4000" dirty="0"/>
              <a:t>-Maya Angelou</a:t>
            </a:r>
          </a:p>
        </p:txBody>
      </p:sp>
      <p:pic>
        <p:nvPicPr>
          <p:cNvPr id="5" name="Picture 4">
            <a:extLst>
              <a:ext uri="{FF2B5EF4-FFF2-40B4-BE49-F238E27FC236}">
                <a16:creationId xmlns:a16="http://schemas.microsoft.com/office/drawing/2014/main" id="{D34969DB-BA59-4E20-80ED-076D8FA9B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386990373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51" y="405684"/>
            <a:ext cx="11732455" cy="1325563"/>
          </a:xfrm>
        </p:spPr>
        <p:txBody>
          <a:bodyPr>
            <a:noAutofit/>
          </a:bodyPr>
          <a:lstStyle/>
          <a:p>
            <a:pPr algn="ctr"/>
            <a:r>
              <a:rPr lang="en-US" sz="4800" b="1" u="sng" dirty="0">
                <a:latin typeface="+mn-lt"/>
              </a:rPr>
              <a:t>Guess What?</a:t>
            </a:r>
          </a:p>
        </p:txBody>
      </p:sp>
      <p:sp>
        <p:nvSpPr>
          <p:cNvPr id="3" name="Content Placeholder 2"/>
          <p:cNvSpPr>
            <a:spLocks noGrp="1"/>
          </p:cNvSpPr>
          <p:nvPr>
            <p:ph sz="quarter" idx="13"/>
          </p:nvPr>
        </p:nvSpPr>
        <p:spPr>
          <a:xfrm>
            <a:off x="682580" y="2073500"/>
            <a:ext cx="10595646" cy="4378816"/>
          </a:xfrm>
        </p:spPr>
        <p:txBody>
          <a:bodyPr>
            <a:normAutofit/>
          </a:bodyPr>
          <a:lstStyle/>
          <a:p>
            <a:pPr marL="0" indent="0" algn="ctr">
              <a:buNone/>
            </a:pPr>
            <a:r>
              <a:rPr lang="en-US" sz="4800" dirty="0"/>
              <a:t>“Life is 10% what happens to you and 90% how you react to it”  </a:t>
            </a:r>
          </a:p>
          <a:p>
            <a:pPr marL="0" indent="0" algn="ctr">
              <a:buNone/>
            </a:pPr>
            <a:r>
              <a:rPr lang="en-US" sz="4800" dirty="0"/>
              <a:t>-Charles Swindoll</a:t>
            </a:r>
          </a:p>
        </p:txBody>
      </p:sp>
      <p:pic>
        <p:nvPicPr>
          <p:cNvPr id="5" name="Picture 4">
            <a:extLst>
              <a:ext uri="{FF2B5EF4-FFF2-40B4-BE49-F238E27FC236}">
                <a16:creationId xmlns:a16="http://schemas.microsoft.com/office/drawing/2014/main" id="{D34969DB-BA59-4E20-80ED-076D8FA9B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249939115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51" y="405684"/>
            <a:ext cx="11732455" cy="1325563"/>
          </a:xfrm>
        </p:spPr>
        <p:txBody>
          <a:bodyPr>
            <a:noAutofit/>
          </a:bodyPr>
          <a:lstStyle/>
          <a:p>
            <a:pPr algn="ctr"/>
            <a:r>
              <a:rPr lang="en-US" sz="4800" b="1" u="sng" dirty="0">
                <a:latin typeface="+mn-lt"/>
              </a:rPr>
              <a:t>Never Give Up</a:t>
            </a:r>
          </a:p>
        </p:txBody>
      </p:sp>
      <p:sp>
        <p:nvSpPr>
          <p:cNvPr id="3" name="Content Placeholder 2"/>
          <p:cNvSpPr>
            <a:spLocks noGrp="1"/>
          </p:cNvSpPr>
          <p:nvPr>
            <p:ph sz="quarter" idx="13"/>
          </p:nvPr>
        </p:nvSpPr>
        <p:spPr>
          <a:xfrm>
            <a:off x="682580" y="2073500"/>
            <a:ext cx="10595646" cy="4378816"/>
          </a:xfrm>
        </p:spPr>
        <p:txBody>
          <a:bodyPr>
            <a:normAutofit/>
          </a:bodyPr>
          <a:lstStyle/>
          <a:p>
            <a:pPr marL="0" indent="0" algn="ctr">
              <a:buNone/>
            </a:pPr>
            <a:r>
              <a:rPr lang="en-US" sz="4800" dirty="0"/>
              <a:t>“Success is not final; failure is not fatal; it is the courage to continue that counts”      -Winston Churchill</a:t>
            </a:r>
          </a:p>
        </p:txBody>
      </p:sp>
      <p:pic>
        <p:nvPicPr>
          <p:cNvPr id="5" name="Picture 4">
            <a:extLst>
              <a:ext uri="{FF2B5EF4-FFF2-40B4-BE49-F238E27FC236}">
                <a16:creationId xmlns:a16="http://schemas.microsoft.com/office/drawing/2014/main" id="{D34969DB-BA59-4E20-80ED-076D8FA9B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3589177978"/>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2072"/>
            <a:ext cx="10515600" cy="1325563"/>
          </a:xfrm>
        </p:spPr>
        <p:txBody>
          <a:bodyPr>
            <a:normAutofit/>
          </a:bodyPr>
          <a:lstStyle/>
          <a:p>
            <a:pPr algn="ctr"/>
            <a:r>
              <a:rPr lang="en-US" sz="5400" b="1" u="sng" dirty="0">
                <a:latin typeface="+mn-lt"/>
              </a:rPr>
              <a:t>FOLLOW US ON TWITTER</a:t>
            </a:r>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354215" y="3690592"/>
            <a:ext cx="3625650" cy="3311525"/>
          </a:xfrm>
        </p:spPr>
      </p:pic>
      <p:sp>
        <p:nvSpPr>
          <p:cNvPr id="5" name="TextBox 4"/>
          <p:cNvSpPr txBox="1"/>
          <p:nvPr/>
        </p:nvSpPr>
        <p:spPr>
          <a:xfrm>
            <a:off x="3462270" y="2828835"/>
            <a:ext cx="5267459" cy="1200329"/>
          </a:xfrm>
          <a:prstGeom prst="rect">
            <a:avLst/>
          </a:prstGeom>
          <a:noFill/>
        </p:spPr>
        <p:txBody>
          <a:bodyPr wrap="square" rtlCol="0">
            <a:spAutoFit/>
          </a:bodyPr>
          <a:lstStyle/>
          <a:p>
            <a:r>
              <a:rPr lang="en-US" sz="7200" dirty="0"/>
              <a:t>#hamcotln</a:t>
            </a:r>
          </a:p>
        </p:txBody>
      </p:sp>
    </p:spTree>
    <p:extLst>
      <p:ext uri="{BB962C8B-B14F-4D97-AF65-F5344CB8AC3E}">
        <p14:creationId xmlns:p14="http://schemas.microsoft.com/office/powerpoint/2010/main" val="22145350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454983"/>
          </a:xfrm>
        </p:spPr>
        <p:txBody>
          <a:bodyPr>
            <a:normAutofit/>
          </a:bodyPr>
          <a:lstStyle/>
          <a:p>
            <a:pPr algn="ctr"/>
            <a:r>
              <a:rPr lang="en-US" sz="4800" b="1" u="sng" dirty="0">
                <a:latin typeface="+mn-lt"/>
              </a:rPr>
              <a:t>Learning from Mistakes</a:t>
            </a:r>
          </a:p>
        </p:txBody>
      </p:sp>
      <p:sp>
        <p:nvSpPr>
          <p:cNvPr id="3" name="Content Placeholder 2"/>
          <p:cNvSpPr>
            <a:spLocks noGrp="1"/>
          </p:cNvSpPr>
          <p:nvPr>
            <p:ph sz="quarter" idx="13"/>
          </p:nvPr>
        </p:nvSpPr>
        <p:spPr>
          <a:xfrm>
            <a:off x="675249" y="2073500"/>
            <a:ext cx="10803988" cy="4378816"/>
          </a:xfrm>
        </p:spPr>
        <p:txBody>
          <a:bodyPr>
            <a:normAutofit/>
          </a:bodyPr>
          <a:lstStyle/>
          <a:p>
            <a:pPr marL="0" indent="0" algn="ctr">
              <a:buNone/>
            </a:pPr>
            <a:r>
              <a:rPr lang="en-US" sz="4800" dirty="0"/>
              <a:t>“The person who really thinks will learn as much from his failure as from his success.” </a:t>
            </a:r>
          </a:p>
          <a:p>
            <a:pPr marL="0" indent="0" algn="ctr">
              <a:buNone/>
            </a:pPr>
            <a:r>
              <a:rPr lang="en-US" sz="4800" dirty="0"/>
              <a:t>-John Dewey</a:t>
            </a:r>
          </a:p>
        </p:txBody>
      </p:sp>
      <p:pic>
        <p:nvPicPr>
          <p:cNvPr id="4" name="Picture 3">
            <a:extLst>
              <a:ext uri="{FF2B5EF4-FFF2-40B4-BE49-F238E27FC236}">
                <a16:creationId xmlns:a16="http://schemas.microsoft.com/office/drawing/2014/main" id="{D5F5BD10-A2CF-4458-B4DE-AF01A3FDC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281271295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683" y="630785"/>
            <a:ext cx="7499513" cy="1400530"/>
          </a:xfrm>
        </p:spPr>
        <p:txBody>
          <a:bodyPr>
            <a:normAutofit/>
          </a:bodyPr>
          <a:lstStyle/>
          <a:p>
            <a:pPr algn="ctr"/>
            <a:r>
              <a:rPr lang="en-US" sz="4800" b="1" u="sng" dirty="0">
                <a:latin typeface="+mn-lt"/>
              </a:rPr>
              <a:t>Great Advice!</a:t>
            </a:r>
          </a:p>
        </p:txBody>
      </p:sp>
      <p:sp>
        <p:nvSpPr>
          <p:cNvPr id="3" name="Content Placeholder 2"/>
          <p:cNvSpPr>
            <a:spLocks noGrp="1"/>
          </p:cNvSpPr>
          <p:nvPr>
            <p:ph sz="quarter" idx="13"/>
          </p:nvPr>
        </p:nvSpPr>
        <p:spPr>
          <a:xfrm>
            <a:off x="461493" y="1839061"/>
            <a:ext cx="11269014" cy="4378816"/>
          </a:xfrm>
        </p:spPr>
        <p:txBody>
          <a:bodyPr>
            <a:normAutofit/>
          </a:bodyPr>
          <a:lstStyle/>
          <a:p>
            <a:pPr marL="0" indent="0" algn="ctr">
              <a:buNone/>
            </a:pPr>
            <a:r>
              <a:rPr lang="en-US" sz="4000" dirty="0"/>
              <a:t>“Be thankful for what you have and you will end up having more.  If you concentrate on what you don’t have, you will never, ever have enough”  -Oprah Winfrey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47573">
            <a:off x="1409612" y="5352481"/>
            <a:ext cx="4263532" cy="1171977"/>
          </a:xfrm>
          <a:prstGeom prst="rect">
            <a:avLst/>
          </a:prstGeom>
        </p:spPr>
      </p:pic>
      <p:pic>
        <p:nvPicPr>
          <p:cNvPr id="6" name="Picture 5">
            <a:extLst>
              <a:ext uri="{FF2B5EF4-FFF2-40B4-BE49-F238E27FC236}">
                <a16:creationId xmlns:a16="http://schemas.microsoft.com/office/drawing/2014/main" id="{A2D2B841-735E-4514-B36D-36953517D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237442260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1534" y="574016"/>
            <a:ext cx="8451236" cy="1400530"/>
          </a:xfrm>
        </p:spPr>
        <p:txBody>
          <a:bodyPr>
            <a:normAutofit/>
          </a:bodyPr>
          <a:lstStyle/>
          <a:p>
            <a:pPr algn="ctr"/>
            <a:r>
              <a:rPr lang="en-US" sz="4800" b="1" u="sng" dirty="0">
                <a:latin typeface="+mn-lt"/>
              </a:rPr>
              <a:t>Engagement is Key!</a:t>
            </a:r>
          </a:p>
        </p:txBody>
      </p:sp>
      <p:sp>
        <p:nvSpPr>
          <p:cNvPr id="3" name="Content Placeholder 2"/>
          <p:cNvSpPr>
            <a:spLocks noGrp="1"/>
          </p:cNvSpPr>
          <p:nvPr>
            <p:ph sz="quarter" idx="13"/>
          </p:nvPr>
        </p:nvSpPr>
        <p:spPr>
          <a:xfrm>
            <a:off x="520505" y="2073500"/>
            <a:ext cx="10833295" cy="4378816"/>
          </a:xfrm>
        </p:spPr>
        <p:txBody>
          <a:bodyPr>
            <a:normAutofit/>
          </a:bodyPr>
          <a:lstStyle/>
          <a:p>
            <a:pPr marL="0" indent="0" algn="ctr">
              <a:buNone/>
            </a:pPr>
            <a:r>
              <a:rPr lang="en-US" sz="4800" dirty="0"/>
              <a:t>“Student engagement is usually in direct proportion to teacher enthusiasm.” </a:t>
            </a:r>
          </a:p>
          <a:p>
            <a:pPr marL="0" indent="0" algn="ctr">
              <a:buNone/>
            </a:pPr>
            <a:r>
              <a:rPr lang="en-US" sz="4800" dirty="0"/>
              <a:t>-@SteeleThoughts</a:t>
            </a:r>
          </a:p>
        </p:txBody>
      </p:sp>
      <p:pic>
        <p:nvPicPr>
          <p:cNvPr id="4" name="Picture 3">
            <a:extLst>
              <a:ext uri="{FF2B5EF4-FFF2-40B4-BE49-F238E27FC236}">
                <a16:creationId xmlns:a16="http://schemas.microsoft.com/office/drawing/2014/main" id="{A59E57CB-D37E-4681-BFF4-267DA265C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705502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055" y="602008"/>
            <a:ext cx="9091890" cy="1400530"/>
          </a:xfrm>
        </p:spPr>
        <p:txBody>
          <a:bodyPr>
            <a:normAutofit/>
          </a:bodyPr>
          <a:lstStyle/>
          <a:p>
            <a:pPr algn="ctr"/>
            <a:r>
              <a:rPr lang="en-US" sz="4800" b="1" u="sng" dirty="0">
                <a:latin typeface="+mn-lt"/>
              </a:rPr>
              <a:t>Show Them That You Care</a:t>
            </a:r>
          </a:p>
        </p:txBody>
      </p:sp>
      <p:sp>
        <p:nvSpPr>
          <p:cNvPr id="3" name="Content Placeholder 2"/>
          <p:cNvSpPr>
            <a:spLocks noGrp="1"/>
          </p:cNvSpPr>
          <p:nvPr>
            <p:ph sz="quarter" idx="13"/>
          </p:nvPr>
        </p:nvSpPr>
        <p:spPr>
          <a:xfrm>
            <a:off x="1004552" y="1913206"/>
            <a:ext cx="9929612" cy="4539110"/>
          </a:xfrm>
        </p:spPr>
        <p:txBody>
          <a:bodyPr>
            <a:normAutofit/>
          </a:bodyPr>
          <a:lstStyle/>
          <a:p>
            <a:pPr marL="0" indent="0" algn="ctr">
              <a:buNone/>
            </a:pPr>
            <a:r>
              <a:rPr lang="en-US" sz="4800" dirty="0"/>
              <a:t>“Teachers who put relationships first don’t just have students for one year; they have students who view them as their teacher for life.” -Justin Tarte</a:t>
            </a:r>
          </a:p>
        </p:txBody>
      </p:sp>
      <p:pic>
        <p:nvPicPr>
          <p:cNvPr id="4" name="Picture 3">
            <a:extLst>
              <a:ext uri="{FF2B5EF4-FFF2-40B4-BE49-F238E27FC236}">
                <a16:creationId xmlns:a16="http://schemas.microsoft.com/office/drawing/2014/main" id="{F6875112-8C01-4641-8B44-82887CA2C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8001" y="5027603"/>
            <a:ext cx="2392325" cy="1723292"/>
          </a:xfrm>
          <a:prstGeom prst="rect">
            <a:avLst/>
          </a:prstGeom>
        </p:spPr>
      </p:pic>
    </p:spTree>
    <p:extLst>
      <p:ext uri="{BB962C8B-B14F-4D97-AF65-F5344CB8AC3E}">
        <p14:creationId xmlns:p14="http://schemas.microsoft.com/office/powerpoint/2010/main" val="303727493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454983"/>
          </a:xfrm>
        </p:spPr>
        <p:txBody>
          <a:bodyPr>
            <a:normAutofit/>
          </a:bodyPr>
          <a:lstStyle/>
          <a:p>
            <a:pPr algn="ctr"/>
            <a:r>
              <a:rPr lang="en-US" sz="4800" b="1" u="sng" dirty="0">
                <a:latin typeface="+mn-lt"/>
              </a:rPr>
              <a:t>Building Relationships</a:t>
            </a:r>
          </a:p>
        </p:txBody>
      </p:sp>
      <p:sp>
        <p:nvSpPr>
          <p:cNvPr id="3" name="Content Placeholder 2"/>
          <p:cNvSpPr>
            <a:spLocks noGrp="1"/>
          </p:cNvSpPr>
          <p:nvPr>
            <p:ph sz="quarter" idx="13"/>
          </p:nvPr>
        </p:nvSpPr>
        <p:spPr>
          <a:xfrm>
            <a:off x="1131194" y="1644292"/>
            <a:ext cx="9929612" cy="4378816"/>
          </a:xfrm>
        </p:spPr>
        <p:txBody>
          <a:bodyPr>
            <a:normAutofit/>
          </a:bodyPr>
          <a:lstStyle/>
          <a:p>
            <a:pPr marL="0" indent="0" algn="ctr">
              <a:buNone/>
            </a:pPr>
            <a:r>
              <a:rPr lang="en-US" sz="4800" dirty="0"/>
              <a:t>“You can have high expectations and still be liked by kids.” #teachergoals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19679">
            <a:off x="2568852" y="4489954"/>
            <a:ext cx="5035392" cy="1689558"/>
          </a:xfrm>
          <a:prstGeom prst="rect">
            <a:avLst/>
          </a:prstGeom>
        </p:spPr>
      </p:pic>
      <p:pic>
        <p:nvPicPr>
          <p:cNvPr id="5" name="Picture 4">
            <a:extLst>
              <a:ext uri="{FF2B5EF4-FFF2-40B4-BE49-F238E27FC236}">
                <a16:creationId xmlns:a16="http://schemas.microsoft.com/office/drawing/2014/main" id="{DCA1D441-2968-4FE4-A49C-CF035258B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159146935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948" y="331420"/>
            <a:ext cx="9404723" cy="1400530"/>
          </a:xfrm>
        </p:spPr>
        <p:txBody>
          <a:bodyPr>
            <a:normAutofit/>
          </a:bodyPr>
          <a:lstStyle/>
          <a:p>
            <a:pPr algn="ctr"/>
            <a:r>
              <a:rPr lang="en-US" sz="4800" b="1" u="sng" dirty="0">
                <a:latin typeface="+mn-lt"/>
              </a:rPr>
              <a:t>The Impact of Teachers</a:t>
            </a:r>
          </a:p>
        </p:txBody>
      </p:sp>
      <p:sp>
        <p:nvSpPr>
          <p:cNvPr id="3" name="Content Placeholder 2"/>
          <p:cNvSpPr>
            <a:spLocks noGrp="1"/>
          </p:cNvSpPr>
          <p:nvPr>
            <p:ph sz="quarter" idx="13"/>
          </p:nvPr>
        </p:nvSpPr>
        <p:spPr>
          <a:xfrm>
            <a:off x="429208" y="1533378"/>
            <a:ext cx="11120367" cy="4624826"/>
          </a:xfrm>
        </p:spPr>
        <p:txBody>
          <a:bodyPr>
            <a:normAutofit fontScale="92500"/>
          </a:bodyPr>
          <a:lstStyle/>
          <a:p>
            <a:pPr marL="0" indent="0" algn="ctr">
              <a:buNone/>
            </a:pPr>
            <a:r>
              <a:rPr lang="en-US" sz="4800" dirty="0"/>
              <a:t>“For everyone of us that succeeds, it’s because there’s somebody there to show us the way out.  The light doesn’t always necessarily have to be in your family; for me it was teachers and school.”  -Oprah Winfrey</a:t>
            </a:r>
          </a:p>
        </p:txBody>
      </p:sp>
      <p:pic>
        <p:nvPicPr>
          <p:cNvPr id="4" name="Picture 3">
            <a:extLst>
              <a:ext uri="{FF2B5EF4-FFF2-40B4-BE49-F238E27FC236}">
                <a16:creationId xmlns:a16="http://schemas.microsoft.com/office/drawing/2014/main" id="{9A7375F5-B92E-4415-8A9D-BA010F4D5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9675" y="5126051"/>
            <a:ext cx="2392325" cy="1723292"/>
          </a:xfrm>
          <a:prstGeom prst="rect">
            <a:avLst/>
          </a:prstGeom>
        </p:spPr>
      </p:pic>
    </p:spTree>
    <p:extLst>
      <p:ext uri="{BB962C8B-B14F-4D97-AF65-F5344CB8AC3E}">
        <p14:creationId xmlns:p14="http://schemas.microsoft.com/office/powerpoint/2010/main" val="404190339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454983"/>
          </a:xfrm>
        </p:spPr>
        <p:txBody>
          <a:bodyPr>
            <a:normAutofit/>
          </a:bodyPr>
          <a:lstStyle/>
          <a:p>
            <a:pPr algn="ctr"/>
            <a:r>
              <a:rPr lang="en-US" sz="4800" b="1" u="sng" dirty="0">
                <a:latin typeface="+mn-lt"/>
              </a:rPr>
              <a:t>Growth Mindset</a:t>
            </a:r>
          </a:p>
        </p:txBody>
      </p:sp>
      <p:sp>
        <p:nvSpPr>
          <p:cNvPr id="3" name="Content Placeholder 2"/>
          <p:cNvSpPr>
            <a:spLocks noGrp="1"/>
          </p:cNvSpPr>
          <p:nvPr>
            <p:ph sz="quarter" idx="13"/>
          </p:nvPr>
        </p:nvSpPr>
        <p:spPr>
          <a:xfrm>
            <a:off x="613102" y="1732005"/>
            <a:ext cx="10965795" cy="3860769"/>
          </a:xfrm>
        </p:spPr>
        <p:txBody>
          <a:bodyPr>
            <a:normAutofit lnSpcReduction="10000"/>
          </a:bodyPr>
          <a:lstStyle/>
          <a:p>
            <a:pPr marL="0" indent="0" algn="ctr">
              <a:buNone/>
            </a:pPr>
            <a:r>
              <a:rPr lang="en-US" sz="4800" dirty="0"/>
              <a:t>“It is important that we not debate what students can or can’t do but instead ask the question:  How will we get every learner there?”  </a:t>
            </a:r>
          </a:p>
          <a:p>
            <a:pPr marL="0" indent="0" algn="ctr">
              <a:buNone/>
            </a:pPr>
            <a:r>
              <a:rPr lang="en-US" sz="4800" dirty="0"/>
              <a:t>-Dr. R. Dufour</a:t>
            </a:r>
          </a:p>
        </p:txBody>
      </p:sp>
      <p:pic>
        <p:nvPicPr>
          <p:cNvPr id="4" name="Picture 3">
            <a:extLst>
              <a:ext uri="{FF2B5EF4-FFF2-40B4-BE49-F238E27FC236}">
                <a16:creationId xmlns:a16="http://schemas.microsoft.com/office/drawing/2014/main" id="{099CA35A-8072-4758-A76D-D5E8567D2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343755354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346" y="399221"/>
            <a:ext cx="8961306" cy="1400530"/>
          </a:xfrm>
        </p:spPr>
        <p:txBody>
          <a:bodyPr>
            <a:normAutofit/>
          </a:bodyPr>
          <a:lstStyle/>
          <a:p>
            <a:pPr algn="ctr"/>
            <a:r>
              <a:rPr lang="en-US" sz="4800" b="1" u="sng" dirty="0">
                <a:latin typeface="+mn-lt"/>
              </a:rPr>
              <a:t>Positive Communication</a:t>
            </a:r>
          </a:p>
        </p:txBody>
      </p:sp>
      <p:sp>
        <p:nvSpPr>
          <p:cNvPr id="3" name="Content Placeholder 2"/>
          <p:cNvSpPr>
            <a:spLocks noGrp="1"/>
          </p:cNvSpPr>
          <p:nvPr>
            <p:ph sz="quarter" idx="13"/>
          </p:nvPr>
        </p:nvSpPr>
        <p:spPr>
          <a:xfrm>
            <a:off x="623667" y="1434086"/>
            <a:ext cx="10944664" cy="4378816"/>
          </a:xfrm>
        </p:spPr>
        <p:txBody>
          <a:bodyPr>
            <a:normAutofit/>
          </a:bodyPr>
          <a:lstStyle/>
          <a:p>
            <a:pPr marL="0" indent="0" algn="ctr">
              <a:buNone/>
            </a:pPr>
            <a:r>
              <a:rPr lang="en-US" sz="4800" dirty="0"/>
              <a:t>“You can’t call home too often.  Taking time out of your schedule to make a simple phone call can make a world of difference.  Celebrate the success of children.”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41" y="5372592"/>
            <a:ext cx="1766767" cy="1400531"/>
          </a:xfrm>
          <a:prstGeom prst="rect">
            <a:avLst/>
          </a:prstGeom>
        </p:spPr>
      </p:pic>
      <p:pic>
        <p:nvPicPr>
          <p:cNvPr id="6" name="Picture 5">
            <a:extLst>
              <a:ext uri="{FF2B5EF4-FFF2-40B4-BE49-F238E27FC236}">
                <a16:creationId xmlns:a16="http://schemas.microsoft.com/office/drawing/2014/main" id="{D46604F4-277C-41CA-B2B2-B8DEB89EC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2457" y="5274016"/>
            <a:ext cx="2137285" cy="1400531"/>
          </a:xfrm>
          <a:prstGeom prst="rect">
            <a:avLst/>
          </a:prstGeom>
        </p:spPr>
      </p:pic>
    </p:spTree>
    <p:extLst>
      <p:ext uri="{BB962C8B-B14F-4D97-AF65-F5344CB8AC3E}">
        <p14:creationId xmlns:p14="http://schemas.microsoft.com/office/powerpoint/2010/main" val="176810240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599" y="967551"/>
            <a:ext cx="9404723" cy="1400530"/>
          </a:xfrm>
        </p:spPr>
        <p:txBody>
          <a:bodyPr>
            <a:normAutofit fontScale="90000"/>
          </a:bodyPr>
          <a:lstStyle/>
          <a:p>
            <a:pPr algn="ctr"/>
            <a:r>
              <a:rPr lang="en-US" sz="4800" b="1" u="sng" dirty="0">
                <a:latin typeface="+mn-lt"/>
              </a:rPr>
              <a:t>Implementing a Growth Mindset</a:t>
            </a:r>
          </a:p>
        </p:txBody>
      </p:sp>
      <p:sp>
        <p:nvSpPr>
          <p:cNvPr id="3" name="Content Placeholder 2"/>
          <p:cNvSpPr>
            <a:spLocks noGrp="1"/>
          </p:cNvSpPr>
          <p:nvPr>
            <p:ph sz="quarter" idx="13"/>
          </p:nvPr>
        </p:nvSpPr>
        <p:spPr>
          <a:xfrm>
            <a:off x="434898" y="2073500"/>
            <a:ext cx="11218126" cy="4378816"/>
          </a:xfrm>
        </p:spPr>
        <p:txBody>
          <a:bodyPr>
            <a:normAutofit/>
          </a:bodyPr>
          <a:lstStyle/>
          <a:p>
            <a:pPr marL="0" indent="0" algn="ctr">
              <a:buNone/>
            </a:pPr>
            <a:r>
              <a:rPr lang="en-US" sz="4800" dirty="0"/>
              <a:t>“For no matter what your ability is, it is effort that ignites that ability and turns it into accomplishment.”  </a:t>
            </a:r>
          </a:p>
          <a:p>
            <a:pPr marL="0" indent="0" algn="ctr">
              <a:buNone/>
            </a:pPr>
            <a:r>
              <a:rPr lang="en-US" sz="4800" dirty="0"/>
              <a:t>-Carol Dweck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16" y="4836557"/>
            <a:ext cx="2302262" cy="1858130"/>
          </a:xfrm>
          <a:prstGeom prst="rect">
            <a:avLst/>
          </a:prstGeom>
        </p:spPr>
      </p:pic>
      <p:pic>
        <p:nvPicPr>
          <p:cNvPr id="5" name="Picture 4">
            <a:extLst>
              <a:ext uri="{FF2B5EF4-FFF2-40B4-BE49-F238E27FC236}">
                <a16:creationId xmlns:a16="http://schemas.microsoft.com/office/drawing/2014/main" id="{D7D70204-86E6-4648-A1A1-BEF7812C2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1508" y="5301241"/>
            <a:ext cx="2180492" cy="1556759"/>
          </a:xfrm>
          <a:prstGeom prst="rect">
            <a:avLst/>
          </a:prstGeom>
        </p:spPr>
      </p:pic>
    </p:spTree>
    <p:extLst>
      <p:ext uri="{BB962C8B-B14F-4D97-AF65-F5344CB8AC3E}">
        <p14:creationId xmlns:p14="http://schemas.microsoft.com/office/powerpoint/2010/main" val="229821285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401" y="405684"/>
            <a:ext cx="8413913" cy="1400530"/>
          </a:xfrm>
        </p:spPr>
        <p:txBody>
          <a:bodyPr>
            <a:normAutofit/>
          </a:bodyPr>
          <a:lstStyle/>
          <a:p>
            <a:pPr algn="ctr"/>
            <a:r>
              <a:rPr lang="en-US" sz="4800" b="1" u="sng" dirty="0">
                <a:latin typeface="+mn-lt"/>
              </a:rPr>
              <a:t>Making a Difference</a:t>
            </a:r>
          </a:p>
        </p:txBody>
      </p:sp>
      <p:sp>
        <p:nvSpPr>
          <p:cNvPr id="3" name="Content Placeholder 2"/>
          <p:cNvSpPr>
            <a:spLocks noGrp="1"/>
          </p:cNvSpPr>
          <p:nvPr>
            <p:ph sz="quarter" idx="13"/>
          </p:nvPr>
        </p:nvSpPr>
        <p:spPr>
          <a:xfrm>
            <a:off x="1131194" y="1745696"/>
            <a:ext cx="9929612" cy="4378816"/>
          </a:xfrm>
        </p:spPr>
        <p:txBody>
          <a:bodyPr>
            <a:normAutofit/>
          </a:bodyPr>
          <a:lstStyle/>
          <a:p>
            <a:pPr marL="0" indent="0" algn="ctr">
              <a:buNone/>
            </a:pPr>
            <a:r>
              <a:rPr lang="en-US" sz="4800" dirty="0"/>
              <a:t>“Our charge as educators is to guarantee our students a successful future and not leave it in the hands of fate.”  </a:t>
            </a:r>
          </a:p>
          <a:p>
            <a:pPr marL="0" indent="0" algn="ctr">
              <a:buNone/>
            </a:pPr>
            <a:r>
              <a:rPr lang="en-US" sz="4800" dirty="0"/>
              <a:t>-Dr. Harvey Perkins</a:t>
            </a:r>
          </a:p>
        </p:txBody>
      </p:sp>
      <p:pic>
        <p:nvPicPr>
          <p:cNvPr id="4" name="Picture 3">
            <a:extLst>
              <a:ext uri="{FF2B5EF4-FFF2-40B4-BE49-F238E27FC236}">
                <a16:creationId xmlns:a16="http://schemas.microsoft.com/office/drawing/2014/main" id="{ACE61B1B-0FA9-4CD6-9919-59646A75C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8001" y="4996310"/>
            <a:ext cx="2392325" cy="1723292"/>
          </a:xfrm>
          <a:prstGeom prst="rect">
            <a:avLst/>
          </a:prstGeom>
        </p:spPr>
      </p:pic>
    </p:spTree>
    <p:extLst>
      <p:ext uri="{BB962C8B-B14F-4D97-AF65-F5344CB8AC3E}">
        <p14:creationId xmlns:p14="http://schemas.microsoft.com/office/powerpoint/2010/main" val="374827806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3022"/>
            <a:ext cx="10515600" cy="1325563"/>
          </a:xfrm>
        </p:spPr>
        <p:txBody>
          <a:bodyPr>
            <a:normAutofit fontScale="90000"/>
          </a:bodyPr>
          <a:lstStyle/>
          <a:p>
            <a:pPr algn="ctr"/>
            <a:r>
              <a:rPr lang="en-US" sz="5400" b="1" u="sng" dirty="0">
                <a:latin typeface="+mn-lt"/>
              </a:rPr>
              <a:t>Two In-School Tutors Are Needed</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8409332" y="3429000"/>
            <a:ext cx="3625650" cy="3311525"/>
          </a:xfrm>
        </p:spPr>
      </p:pic>
      <p:sp>
        <p:nvSpPr>
          <p:cNvPr id="5" name="TextBox 4"/>
          <p:cNvSpPr txBox="1"/>
          <p:nvPr/>
        </p:nvSpPr>
        <p:spPr>
          <a:xfrm>
            <a:off x="1300765" y="3193960"/>
            <a:ext cx="5267459" cy="1938992"/>
          </a:xfrm>
          <a:prstGeom prst="rect">
            <a:avLst/>
          </a:prstGeom>
          <a:noFill/>
        </p:spPr>
        <p:txBody>
          <a:bodyPr wrap="square" rtlCol="0">
            <a:spAutoFit/>
          </a:bodyPr>
          <a:lstStyle/>
          <a:p>
            <a:pPr marL="457200" indent="-457200">
              <a:buFont typeface="Arial" panose="020B0604020202020204" pitchFamily="34" charset="0"/>
              <a:buChar char="•"/>
            </a:pPr>
            <a:r>
              <a:rPr lang="en-US" sz="4000" dirty="0"/>
              <a:t>15 Hours Per Week</a:t>
            </a:r>
          </a:p>
          <a:p>
            <a:pPr marL="457200" indent="-457200">
              <a:buFont typeface="Arial" panose="020B0604020202020204" pitchFamily="34" charset="0"/>
              <a:buChar char="•"/>
            </a:pPr>
            <a:r>
              <a:rPr lang="en-US" sz="4000" dirty="0"/>
              <a:t>$35 Per Hour</a:t>
            </a:r>
          </a:p>
          <a:p>
            <a:pPr marL="457200" indent="-457200">
              <a:buFont typeface="Arial" panose="020B0604020202020204" pitchFamily="34" charset="0"/>
              <a:buChar char="•"/>
            </a:pPr>
            <a:r>
              <a:rPr lang="en-US" sz="4000" dirty="0"/>
              <a:t>Inquire Today!</a:t>
            </a:r>
          </a:p>
        </p:txBody>
      </p:sp>
      <p:sp>
        <p:nvSpPr>
          <p:cNvPr id="8" name="TextBox 7">
            <a:extLst>
              <a:ext uri="{FF2B5EF4-FFF2-40B4-BE49-F238E27FC236}">
                <a16:creationId xmlns:a16="http://schemas.microsoft.com/office/drawing/2014/main" id="{7A9FB8D0-8AF7-362E-9EA7-37262CB38AE7}"/>
              </a:ext>
            </a:extLst>
          </p:cNvPr>
          <p:cNvSpPr txBox="1"/>
          <p:nvPr/>
        </p:nvSpPr>
        <p:spPr>
          <a:xfrm>
            <a:off x="8566350" y="6740525"/>
            <a:ext cx="3625650" cy="230832"/>
          </a:xfrm>
          <a:prstGeom prst="rect">
            <a:avLst/>
          </a:prstGeom>
          <a:noFill/>
        </p:spPr>
        <p:txBody>
          <a:bodyPr wrap="square" rtlCol="0">
            <a:spAutoFit/>
          </a:bodyPr>
          <a:lstStyle/>
          <a:p>
            <a:r>
              <a:rPr lang="en-US" sz="900">
                <a:hlinkClick r:id="rId3" tooltip="https://gclibrary.commons.gc.cuny.edu/2016/12/12/now-hiring-now-hiring-college-assistant-interlibrary-loan/"/>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53306402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7454" y="546024"/>
            <a:ext cx="8675171" cy="1400530"/>
          </a:xfrm>
        </p:spPr>
        <p:txBody>
          <a:bodyPr>
            <a:normAutofit/>
          </a:bodyPr>
          <a:lstStyle/>
          <a:p>
            <a:pPr algn="ctr"/>
            <a:r>
              <a:rPr lang="en-US" sz="4800" b="1" u="sng" dirty="0">
                <a:latin typeface="+mn-lt"/>
              </a:rPr>
              <a:t>Embrace the Mistakes!</a:t>
            </a:r>
          </a:p>
        </p:txBody>
      </p:sp>
      <p:sp>
        <p:nvSpPr>
          <p:cNvPr id="3" name="Content Placeholder 2"/>
          <p:cNvSpPr>
            <a:spLocks noGrp="1"/>
          </p:cNvSpPr>
          <p:nvPr>
            <p:ph sz="quarter" idx="13"/>
          </p:nvPr>
        </p:nvSpPr>
        <p:spPr>
          <a:xfrm>
            <a:off x="548639" y="1946554"/>
            <a:ext cx="10972800" cy="4378816"/>
          </a:xfrm>
        </p:spPr>
        <p:txBody>
          <a:bodyPr>
            <a:normAutofit/>
          </a:bodyPr>
          <a:lstStyle/>
          <a:p>
            <a:pPr marL="0" indent="0" algn="ctr">
              <a:buNone/>
            </a:pPr>
            <a:r>
              <a:rPr lang="en-US" sz="4800" dirty="0"/>
              <a:t>“It is important that we encourage students to set their goals high, embrace their mistakes, and not be afraid to fail.” </a:t>
            </a:r>
          </a:p>
          <a:p>
            <a:pPr marL="0" indent="0" algn="ctr">
              <a:buNone/>
            </a:pPr>
            <a:r>
              <a:rPr lang="en-US" sz="4800" dirty="0"/>
              <a:t>–Jessica Solano</a:t>
            </a:r>
          </a:p>
        </p:txBody>
      </p:sp>
      <p:pic>
        <p:nvPicPr>
          <p:cNvPr id="4" name="Picture 3">
            <a:extLst>
              <a:ext uri="{FF2B5EF4-FFF2-40B4-BE49-F238E27FC236}">
                <a16:creationId xmlns:a16="http://schemas.microsoft.com/office/drawing/2014/main" id="{76CFC893-4669-4CA2-8074-19B872FE3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396596297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916" y="471379"/>
            <a:ext cx="8535211" cy="1400530"/>
          </a:xfrm>
        </p:spPr>
        <p:txBody>
          <a:bodyPr>
            <a:normAutofit/>
          </a:bodyPr>
          <a:lstStyle/>
          <a:p>
            <a:pPr algn="ctr"/>
            <a:r>
              <a:rPr lang="en-US" sz="4800" b="1" u="sng" dirty="0">
                <a:latin typeface="+mn-lt"/>
              </a:rPr>
              <a:t>Keys to Success</a:t>
            </a:r>
          </a:p>
        </p:txBody>
      </p:sp>
      <p:sp>
        <p:nvSpPr>
          <p:cNvPr id="3" name="Content Placeholder 2"/>
          <p:cNvSpPr>
            <a:spLocks noGrp="1"/>
          </p:cNvSpPr>
          <p:nvPr>
            <p:ph sz="quarter" idx="13"/>
          </p:nvPr>
        </p:nvSpPr>
        <p:spPr>
          <a:xfrm>
            <a:off x="728589" y="1630771"/>
            <a:ext cx="10734822" cy="3422231"/>
          </a:xfrm>
        </p:spPr>
        <p:txBody>
          <a:bodyPr>
            <a:normAutofit/>
          </a:bodyPr>
          <a:lstStyle/>
          <a:p>
            <a:pPr marL="0" indent="0" algn="ctr">
              <a:buNone/>
            </a:pPr>
            <a:r>
              <a:rPr lang="en-US" sz="4800" dirty="0"/>
              <a:t>“To go from where you are to where you want to be, you have to have a dream, a goal, and be willing to work for it.”  @jeffhiseredu</a:t>
            </a:r>
          </a:p>
        </p:txBody>
      </p:sp>
      <p:pic>
        <p:nvPicPr>
          <p:cNvPr id="4" name="Picture 3">
            <a:extLst>
              <a:ext uri="{FF2B5EF4-FFF2-40B4-BE49-F238E27FC236}">
                <a16:creationId xmlns:a16="http://schemas.microsoft.com/office/drawing/2014/main" id="{6FC90360-3A3F-4463-94E8-98708E716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579" y="5053002"/>
            <a:ext cx="2392325" cy="1723292"/>
          </a:xfrm>
          <a:prstGeom prst="rect">
            <a:avLst/>
          </a:prstGeom>
        </p:spPr>
      </p:pic>
    </p:spTree>
    <p:extLst>
      <p:ext uri="{BB962C8B-B14F-4D97-AF65-F5344CB8AC3E}">
        <p14:creationId xmlns:p14="http://schemas.microsoft.com/office/powerpoint/2010/main" val="4776439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638" y="828896"/>
            <a:ext cx="9404723" cy="1400530"/>
          </a:xfrm>
        </p:spPr>
        <p:txBody>
          <a:bodyPr>
            <a:normAutofit/>
          </a:bodyPr>
          <a:lstStyle/>
          <a:p>
            <a:pPr algn="ctr"/>
            <a:r>
              <a:rPr lang="en-US" sz="4800" b="1" dirty="0">
                <a:latin typeface="+mn-lt"/>
              </a:rPr>
              <a:t>Words of Wisdom</a:t>
            </a:r>
          </a:p>
        </p:txBody>
      </p:sp>
      <p:sp>
        <p:nvSpPr>
          <p:cNvPr id="3" name="Content Placeholder 2"/>
          <p:cNvSpPr>
            <a:spLocks noGrp="1"/>
          </p:cNvSpPr>
          <p:nvPr>
            <p:ph sz="quarter" idx="13"/>
          </p:nvPr>
        </p:nvSpPr>
        <p:spPr>
          <a:xfrm>
            <a:off x="581463" y="1987236"/>
            <a:ext cx="11029071" cy="4378816"/>
          </a:xfrm>
        </p:spPr>
        <p:txBody>
          <a:bodyPr>
            <a:normAutofit/>
          </a:bodyPr>
          <a:lstStyle/>
          <a:p>
            <a:pPr marL="0" indent="0" algn="ctr">
              <a:buNone/>
            </a:pPr>
            <a:r>
              <a:rPr lang="en-US" sz="4800" dirty="0"/>
              <a:t>“If everyone is moving forward together, then success takes care of itself” -Henry Ford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847" y="4577058"/>
            <a:ext cx="4727097" cy="2118574"/>
          </a:xfrm>
          <a:prstGeom prst="rect">
            <a:avLst/>
          </a:prstGeom>
        </p:spPr>
      </p:pic>
      <p:pic>
        <p:nvPicPr>
          <p:cNvPr id="5" name="Picture 4">
            <a:extLst>
              <a:ext uri="{FF2B5EF4-FFF2-40B4-BE49-F238E27FC236}">
                <a16:creationId xmlns:a16="http://schemas.microsoft.com/office/drawing/2014/main" id="{36CBD8A1-C647-44C0-A9F7-0FAAD5534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604" y="4982547"/>
            <a:ext cx="2724969" cy="1796801"/>
          </a:xfrm>
          <a:prstGeom prst="rect">
            <a:avLst/>
          </a:prstGeom>
        </p:spPr>
      </p:pic>
    </p:spTree>
    <p:extLst>
      <p:ext uri="{BB962C8B-B14F-4D97-AF65-F5344CB8AC3E}">
        <p14:creationId xmlns:p14="http://schemas.microsoft.com/office/powerpoint/2010/main" val="237403227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0"/>
            <a:ext cx="10515600" cy="2082018"/>
          </a:xfrm>
        </p:spPr>
        <p:txBody>
          <a:bodyPr>
            <a:noAutofit/>
          </a:bodyPr>
          <a:lstStyle/>
          <a:p>
            <a:pPr algn="ctr"/>
            <a:r>
              <a:rPr lang="en-US" sz="4000" dirty="0">
                <a:latin typeface="+mn-lt"/>
              </a:rPr>
              <a:t>“In a world where everything is drab, be the color that sparks a child’s imagination.”</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929387" y="272525"/>
            <a:ext cx="6333225" cy="4195762"/>
          </a:xfrm>
          <a:prstGeom prst="rect">
            <a:avLst/>
          </a:prstGeom>
        </p:spPr>
      </p:pic>
    </p:spTree>
    <p:extLst>
      <p:ext uri="{BB962C8B-B14F-4D97-AF65-F5344CB8AC3E}">
        <p14:creationId xmlns:p14="http://schemas.microsoft.com/office/powerpoint/2010/main" val="18585713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52" y="4632071"/>
            <a:ext cx="10873896" cy="1440925"/>
          </a:xfrm>
        </p:spPr>
        <p:txBody>
          <a:bodyPr>
            <a:noAutofit/>
          </a:bodyPr>
          <a:lstStyle/>
          <a:p>
            <a:pPr algn="ctr"/>
            <a:r>
              <a:rPr lang="en-US" b="1" dirty="0">
                <a:latin typeface="+mn-lt"/>
              </a:rPr>
              <a:t>“</a:t>
            </a:r>
            <a:r>
              <a:rPr lang="en-US" b="1" dirty="0"/>
              <a:t>Let’s Celebrate Soaring Potentials!”</a:t>
            </a:r>
            <a:endParaRPr lang="en-US" b="1" dirty="0">
              <a:latin typeface="+mn-lt"/>
            </a:endParaRP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111828" y="246207"/>
            <a:ext cx="7968343" cy="3901844"/>
          </a:xfrm>
          <a:prstGeom prst="rect">
            <a:avLst/>
          </a:prstGeom>
        </p:spPr>
      </p:pic>
    </p:spTree>
    <p:extLst>
      <p:ext uri="{BB962C8B-B14F-4D97-AF65-F5344CB8AC3E}">
        <p14:creationId xmlns:p14="http://schemas.microsoft.com/office/powerpoint/2010/main" val="102292609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581329"/>
            <a:ext cx="10515600" cy="1886075"/>
          </a:xfrm>
        </p:spPr>
        <p:txBody>
          <a:bodyPr>
            <a:noAutofit/>
          </a:bodyPr>
          <a:lstStyle/>
          <a:p>
            <a:pPr algn="ctr"/>
            <a:r>
              <a:rPr lang="en-US" sz="4000" dirty="0">
                <a:latin typeface="+mn-lt"/>
              </a:rPr>
              <a:t>“It does not matter how or where you start but what you do when you finish.”  “Never, Never, Never Ever Give Up!”</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497183" y="513184"/>
            <a:ext cx="7197633" cy="3787798"/>
          </a:xfrm>
          <a:prstGeom prst="rect">
            <a:avLst/>
          </a:prstGeom>
        </p:spPr>
      </p:pic>
    </p:spTree>
    <p:extLst>
      <p:ext uri="{BB962C8B-B14F-4D97-AF65-F5344CB8AC3E}">
        <p14:creationId xmlns:p14="http://schemas.microsoft.com/office/powerpoint/2010/main" val="3564877096"/>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27" y="4650377"/>
            <a:ext cx="11168743" cy="2460841"/>
          </a:xfrm>
        </p:spPr>
        <p:txBody>
          <a:bodyPr>
            <a:noAutofit/>
          </a:bodyPr>
          <a:lstStyle/>
          <a:p>
            <a:pPr algn="ctr"/>
            <a:r>
              <a:rPr lang="en-US" sz="4000" dirty="0">
                <a:latin typeface="+mn-lt"/>
              </a:rPr>
              <a:t>“You are my beautiful butterfly…I will be by your side from your cocoon until you fly!”</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951635" y="203982"/>
            <a:ext cx="6288729" cy="4195762"/>
          </a:xfrm>
          <a:prstGeom prst="rect">
            <a:avLst/>
          </a:prstGeom>
        </p:spPr>
      </p:pic>
    </p:spTree>
    <p:extLst>
      <p:ext uri="{BB962C8B-B14F-4D97-AF65-F5344CB8AC3E}">
        <p14:creationId xmlns:p14="http://schemas.microsoft.com/office/powerpoint/2010/main" val="1823778996"/>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50755"/>
            <a:ext cx="10515600" cy="1794635"/>
          </a:xfrm>
        </p:spPr>
        <p:txBody>
          <a:bodyPr>
            <a:noAutofit/>
          </a:bodyPr>
          <a:lstStyle/>
          <a:p>
            <a:pPr algn="ctr"/>
            <a:r>
              <a:rPr lang="en-US" sz="4000" dirty="0">
                <a:latin typeface="+mn-lt"/>
              </a:rPr>
              <a:t>“Be a guiding light for your students so that they may shine.”</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4018987" y="325067"/>
            <a:ext cx="4154026" cy="4195762"/>
          </a:xfrm>
          <a:prstGeom prst="rect">
            <a:avLst/>
          </a:prstGeom>
        </p:spPr>
      </p:pic>
    </p:spTree>
    <p:extLst>
      <p:ext uri="{BB962C8B-B14F-4D97-AF65-F5344CB8AC3E}">
        <p14:creationId xmlns:p14="http://schemas.microsoft.com/office/powerpoint/2010/main" val="1035167786"/>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482" y="3890865"/>
            <a:ext cx="10515600" cy="2166424"/>
          </a:xfrm>
        </p:spPr>
        <p:txBody>
          <a:bodyPr>
            <a:noAutofit/>
          </a:bodyPr>
          <a:lstStyle/>
          <a:p>
            <a:pPr algn="ctr"/>
            <a:r>
              <a:rPr lang="en-US" sz="3600" dirty="0">
                <a:latin typeface="+mn-lt"/>
              </a:rPr>
              <a:t>“We don’t know the individual burdens or talents that these shoes carry, but we need to work hard to become aware of those things and teach in a way that helps students walk the path to success.”</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89274" y="360448"/>
            <a:ext cx="6813452" cy="3530417"/>
          </a:xfrm>
          <a:prstGeom prst="rect">
            <a:avLst/>
          </a:prstGeom>
        </p:spPr>
      </p:pic>
    </p:spTree>
    <p:extLst>
      <p:ext uri="{BB962C8B-B14F-4D97-AF65-F5344CB8AC3E}">
        <p14:creationId xmlns:p14="http://schemas.microsoft.com/office/powerpoint/2010/main" val="385356855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35" y="4026159"/>
            <a:ext cx="11896530" cy="2166424"/>
          </a:xfrm>
        </p:spPr>
        <p:txBody>
          <a:bodyPr>
            <a:noAutofit/>
          </a:bodyPr>
          <a:lstStyle/>
          <a:p>
            <a:pPr algn="ctr"/>
            <a:r>
              <a:rPr lang="en-US" sz="4000" dirty="0">
                <a:latin typeface="+mn-lt"/>
              </a:rPr>
              <a:t>“I am ready for a new adventure!  It is important to know that, in education, the road does not end.  We just have to sometimes change the vehicle used to travel.”</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77551" y="478447"/>
            <a:ext cx="6836898" cy="3250541"/>
          </a:xfrm>
          <a:prstGeom prst="rect">
            <a:avLst/>
          </a:prstGeom>
        </p:spPr>
      </p:pic>
    </p:spTree>
    <p:extLst>
      <p:ext uri="{BB962C8B-B14F-4D97-AF65-F5344CB8AC3E}">
        <p14:creationId xmlns:p14="http://schemas.microsoft.com/office/powerpoint/2010/main" val="79853255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1188"/>
            <a:ext cx="10515600" cy="1325563"/>
          </a:xfrm>
        </p:spPr>
        <p:txBody>
          <a:bodyPr>
            <a:normAutofit fontScale="90000"/>
          </a:bodyPr>
          <a:lstStyle/>
          <a:p>
            <a:pPr algn="ctr"/>
            <a:r>
              <a:rPr lang="en-US" sz="5400" b="1" dirty="0">
                <a:latin typeface="+mn-lt"/>
              </a:rPr>
              <a:t>Our Teacher Lead Network Website:</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529851" y="4861249"/>
            <a:ext cx="2581469" cy="1903445"/>
          </a:xfrm>
        </p:spPr>
      </p:pic>
      <p:sp>
        <p:nvSpPr>
          <p:cNvPr id="5" name="TextBox 4"/>
          <p:cNvSpPr txBox="1"/>
          <p:nvPr/>
        </p:nvSpPr>
        <p:spPr>
          <a:xfrm>
            <a:off x="2461633" y="2839368"/>
            <a:ext cx="7268734" cy="830997"/>
          </a:xfrm>
          <a:prstGeom prst="rect">
            <a:avLst/>
          </a:prstGeom>
          <a:noFill/>
        </p:spPr>
        <p:txBody>
          <a:bodyPr wrap="square" rtlCol="0">
            <a:spAutoFit/>
          </a:bodyPr>
          <a:lstStyle/>
          <a:p>
            <a:r>
              <a:rPr lang="en-US" sz="4800" dirty="0">
                <a:hlinkClick r:id="rId3"/>
              </a:rPr>
              <a:t>www.hamiltonfl.com/tln</a:t>
            </a:r>
            <a:r>
              <a:rPr lang="en-US" sz="4800" dirty="0"/>
              <a:t> </a:t>
            </a:r>
          </a:p>
        </p:txBody>
      </p:sp>
    </p:spTree>
    <p:extLst>
      <p:ext uri="{BB962C8B-B14F-4D97-AF65-F5344CB8AC3E}">
        <p14:creationId xmlns:p14="http://schemas.microsoft.com/office/powerpoint/2010/main" val="3851644088"/>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570" y="3429000"/>
            <a:ext cx="10814859" cy="2166424"/>
          </a:xfrm>
        </p:spPr>
        <p:txBody>
          <a:bodyPr>
            <a:noAutofit/>
          </a:bodyPr>
          <a:lstStyle/>
          <a:p>
            <a:pPr algn="ctr"/>
            <a:r>
              <a:rPr lang="en-US" sz="3600" dirty="0">
                <a:latin typeface="+mn-lt"/>
              </a:rPr>
              <a:t>“All students have the capacity to learn.  You may paddle at the beginning of the school year with short tiny strokes, but as the year progresses and your knowledge increases so will your mind.  Build up your growth mindset and the power of being positive.”</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552925" y="193390"/>
            <a:ext cx="7086148" cy="3123380"/>
          </a:xfrm>
          <a:prstGeom prst="rect">
            <a:avLst/>
          </a:prstGeom>
        </p:spPr>
      </p:pic>
    </p:spTree>
    <p:extLst>
      <p:ext uri="{BB962C8B-B14F-4D97-AF65-F5344CB8AC3E}">
        <p14:creationId xmlns:p14="http://schemas.microsoft.com/office/powerpoint/2010/main" val="295660566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143" y="4155193"/>
            <a:ext cx="9988061" cy="2166424"/>
          </a:xfrm>
        </p:spPr>
        <p:txBody>
          <a:bodyPr>
            <a:noAutofit/>
          </a:bodyPr>
          <a:lstStyle/>
          <a:p>
            <a:pPr algn="ctr"/>
            <a:r>
              <a:rPr lang="en-US" sz="4000" dirty="0">
                <a:latin typeface="+mn-lt"/>
              </a:rPr>
              <a:t>“Students will grow and bloom like a flower.  The seeds are planted on Day 1, and they will be blooming beautifully on Day 180.” </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794562" y="331216"/>
            <a:ext cx="6537221" cy="3585960"/>
          </a:xfrm>
          <a:prstGeom prst="rect">
            <a:avLst/>
          </a:prstGeom>
        </p:spPr>
      </p:pic>
    </p:spTree>
    <p:extLst>
      <p:ext uri="{BB962C8B-B14F-4D97-AF65-F5344CB8AC3E}">
        <p14:creationId xmlns:p14="http://schemas.microsoft.com/office/powerpoint/2010/main" val="10002015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6345" y="4431238"/>
            <a:ext cx="9019309" cy="1900551"/>
          </a:xfrm>
        </p:spPr>
        <p:txBody>
          <a:bodyPr>
            <a:noAutofit/>
          </a:bodyPr>
          <a:lstStyle/>
          <a:p>
            <a:pPr algn="ctr"/>
            <a:r>
              <a:rPr lang="en-US" sz="4000" dirty="0">
                <a:latin typeface="+mn-lt"/>
              </a:rPr>
              <a:t>“It is time for us to make a splash!  Yes, </a:t>
            </a:r>
            <a:r>
              <a:rPr lang="en-US" sz="4000" u="sng" dirty="0">
                <a:latin typeface="+mn-lt"/>
              </a:rPr>
              <a:t>really seally</a:t>
            </a:r>
            <a:r>
              <a:rPr lang="en-US" sz="4000" dirty="0">
                <a:latin typeface="+mn-lt"/>
              </a:rPr>
              <a:t>!”</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05078" y="429087"/>
            <a:ext cx="6916189" cy="3635836"/>
          </a:xfrm>
          <a:prstGeom prst="rect">
            <a:avLst/>
          </a:prstGeom>
        </p:spPr>
      </p:pic>
    </p:spTree>
    <p:extLst>
      <p:ext uri="{BB962C8B-B14F-4D97-AF65-F5344CB8AC3E}">
        <p14:creationId xmlns:p14="http://schemas.microsoft.com/office/powerpoint/2010/main" val="155130267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410" y="4191423"/>
            <a:ext cx="8803178" cy="2166424"/>
          </a:xfrm>
        </p:spPr>
        <p:txBody>
          <a:bodyPr>
            <a:noAutofit/>
          </a:bodyPr>
          <a:lstStyle/>
          <a:p>
            <a:pPr algn="ctr"/>
            <a:r>
              <a:rPr lang="en-US" sz="4000" dirty="0">
                <a:latin typeface="+mn-lt"/>
              </a:rPr>
              <a:t>“In order to be successful, you must always be hungry for knowledge.”</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827388" y="267224"/>
            <a:ext cx="6537221" cy="3660775"/>
          </a:xfrm>
          <a:prstGeom prst="rect">
            <a:avLst/>
          </a:prstGeom>
        </p:spPr>
      </p:pic>
    </p:spTree>
    <p:extLst>
      <p:ext uri="{BB962C8B-B14F-4D97-AF65-F5344CB8AC3E}">
        <p14:creationId xmlns:p14="http://schemas.microsoft.com/office/powerpoint/2010/main" val="352175297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4688" y="4524982"/>
            <a:ext cx="9302621" cy="1961804"/>
          </a:xfrm>
        </p:spPr>
        <p:txBody>
          <a:bodyPr>
            <a:noAutofit/>
          </a:bodyPr>
          <a:lstStyle/>
          <a:p>
            <a:pPr algn="ctr"/>
            <a:r>
              <a:rPr lang="en-US" dirty="0">
                <a:latin typeface="+mn-lt"/>
              </a:rPr>
              <a:t>“I will have control of the wheel that guides students to success.  What are you driving?”</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082086" y="371214"/>
            <a:ext cx="6027827" cy="3885218"/>
          </a:xfrm>
          <a:prstGeom prst="rect">
            <a:avLst/>
          </a:prstGeom>
        </p:spPr>
      </p:pic>
    </p:spTree>
    <p:extLst>
      <p:ext uri="{BB962C8B-B14F-4D97-AF65-F5344CB8AC3E}">
        <p14:creationId xmlns:p14="http://schemas.microsoft.com/office/powerpoint/2010/main" val="98465099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3421" y="4938073"/>
            <a:ext cx="8005156" cy="1555757"/>
          </a:xfrm>
        </p:spPr>
        <p:txBody>
          <a:bodyPr>
            <a:noAutofit/>
          </a:bodyPr>
          <a:lstStyle/>
          <a:p>
            <a:pPr algn="ctr"/>
            <a:r>
              <a:rPr lang="en-US" dirty="0">
                <a:latin typeface="+mn-lt"/>
              </a:rPr>
              <a:t>“I am ready to plant some ideas.  Are you?”</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811971" y="292476"/>
            <a:ext cx="6568057" cy="4351338"/>
          </a:xfrm>
          <a:prstGeom prst="rect">
            <a:avLst/>
          </a:prstGeom>
        </p:spPr>
      </p:pic>
    </p:spTree>
    <p:extLst>
      <p:ext uri="{BB962C8B-B14F-4D97-AF65-F5344CB8AC3E}">
        <p14:creationId xmlns:p14="http://schemas.microsoft.com/office/powerpoint/2010/main" val="344306754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5770" y="3588214"/>
            <a:ext cx="9900458" cy="2277687"/>
          </a:xfrm>
        </p:spPr>
        <p:txBody>
          <a:bodyPr>
            <a:noAutofit/>
          </a:bodyPr>
          <a:lstStyle/>
          <a:p>
            <a:pPr algn="ctr"/>
            <a:r>
              <a:rPr lang="en-US" sz="4000" dirty="0">
                <a:latin typeface="+mn-lt"/>
              </a:rPr>
              <a:t>“Clear as water!  Clarity is the ability to really get to know our children in order to provide them with the stability of a classroom education that will help them AND me grow.” </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342823" y="339487"/>
            <a:ext cx="7506351" cy="3028159"/>
          </a:xfrm>
          <a:prstGeom prst="rect">
            <a:avLst/>
          </a:prstGeom>
        </p:spPr>
      </p:pic>
    </p:spTree>
    <p:extLst>
      <p:ext uri="{BB962C8B-B14F-4D97-AF65-F5344CB8AC3E}">
        <p14:creationId xmlns:p14="http://schemas.microsoft.com/office/powerpoint/2010/main" val="417725539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097" y="4165304"/>
            <a:ext cx="9202190" cy="2277687"/>
          </a:xfrm>
        </p:spPr>
        <p:txBody>
          <a:bodyPr>
            <a:noAutofit/>
          </a:bodyPr>
          <a:lstStyle/>
          <a:p>
            <a:pPr algn="ctr"/>
            <a:r>
              <a:rPr lang="en-US" dirty="0">
                <a:latin typeface="+mn-lt"/>
              </a:rPr>
              <a:t>“The balloons are soaring high just as our ambition should be high for students and ourselves to succeed.”</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52856" y="164648"/>
            <a:ext cx="6506673" cy="3901844"/>
          </a:xfrm>
          <a:prstGeom prst="rect">
            <a:avLst/>
          </a:prstGeom>
        </p:spPr>
      </p:pic>
    </p:spTree>
    <p:extLst>
      <p:ext uri="{BB962C8B-B14F-4D97-AF65-F5344CB8AC3E}">
        <p14:creationId xmlns:p14="http://schemas.microsoft.com/office/powerpoint/2010/main" val="275730341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629" y="3839437"/>
            <a:ext cx="11196735" cy="2277687"/>
          </a:xfrm>
        </p:spPr>
        <p:txBody>
          <a:bodyPr>
            <a:noAutofit/>
          </a:bodyPr>
          <a:lstStyle/>
          <a:p>
            <a:pPr algn="ctr"/>
            <a:r>
              <a:rPr lang="en-US" dirty="0">
                <a:latin typeface="+mn-lt"/>
              </a:rPr>
              <a:t>“It is important for everyone to work towards a common goal and for everyone to have fun progressing from one standard to a much higher standard.”</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819696" y="297271"/>
            <a:ext cx="6552603" cy="3261764"/>
          </a:xfrm>
          <a:prstGeom prst="rect">
            <a:avLst/>
          </a:prstGeom>
        </p:spPr>
      </p:pic>
    </p:spTree>
    <p:extLst>
      <p:ext uri="{BB962C8B-B14F-4D97-AF65-F5344CB8AC3E}">
        <p14:creationId xmlns:p14="http://schemas.microsoft.com/office/powerpoint/2010/main" val="336335223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123" y="4209378"/>
            <a:ext cx="9243753" cy="2302625"/>
          </a:xfrm>
        </p:spPr>
        <p:txBody>
          <a:bodyPr>
            <a:noAutofit/>
          </a:bodyPr>
          <a:lstStyle/>
          <a:p>
            <a:pPr algn="ctr"/>
            <a:r>
              <a:rPr lang="en-US" dirty="0">
                <a:latin typeface="+mn-lt"/>
              </a:rPr>
              <a:t>“As we reach new heights, it is important for us to feel safe leaving our comfort zone.”</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963620" y="432262"/>
            <a:ext cx="6264760" cy="3537614"/>
          </a:xfrm>
          <a:prstGeom prst="rect">
            <a:avLst/>
          </a:prstGeom>
        </p:spPr>
      </p:pic>
    </p:spTree>
    <p:extLst>
      <p:ext uri="{BB962C8B-B14F-4D97-AF65-F5344CB8AC3E}">
        <p14:creationId xmlns:p14="http://schemas.microsoft.com/office/powerpoint/2010/main" val="403785457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599056" y="1380929"/>
            <a:ext cx="11075436" cy="1073021"/>
          </a:xfrm>
        </p:spPr>
        <p:txBody>
          <a:bodyPr>
            <a:normAutofit/>
          </a:bodyPr>
          <a:lstStyle/>
          <a:p>
            <a:r>
              <a:rPr lang="en-US" sz="5600" b="1" dirty="0">
                <a:latin typeface="Book Antiqua" panose="02040602050305030304" pitchFamily="18" charset="0"/>
              </a:rPr>
              <a:t>Hamilton County School District</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rotWithShape="1">
          <a:blip r:embed="rId2">
            <a:extLst>
              <a:ext uri="{28A0092B-C50C-407E-A947-70E740481C1C}">
                <a14:useLocalDpi xmlns:a14="http://schemas.microsoft.com/office/drawing/2010/main" val="0"/>
              </a:ext>
            </a:extLst>
          </a:blip>
          <a:srcRect l="12919" r="13700" b="-3"/>
          <a:stretch/>
        </p:blipFill>
        <p:spPr>
          <a:xfrm>
            <a:off x="2351313" y="2733870"/>
            <a:ext cx="7570921" cy="3813745"/>
          </a:xfrm>
          <a:prstGeom prst="rect">
            <a:avLst/>
          </a:prstGeom>
        </p:spPr>
      </p:pic>
    </p:spTree>
    <p:extLst>
      <p:ext uri="{BB962C8B-B14F-4D97-AF65-F5344CB8AC3E}">
        <p14:creationId xmlns:p14="http://schemas.microsoft.com/office/powerpoint/2010/main" val="397909097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189" y="4156677"/>
            <a:ext cx="9027621" cy="2277687"/>
          </a:xfrm>
        </p:spPr>
        <p:txBody>
          <a:bodyPr>
            <a:noAutofit/>
          </a:bodyPr>
          <a:lstStyle/>
          <a:p>
            <a:pPr algn="ctr"/>
            <a:r>
              <a:rPr lang="en-US" dirty="0">
                <a:latin typeface="+mn-lt"/>
              </a:rPr>
              <a:t>“I really want to help my students visualize themselves celebrating their success at graduation.”</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059333" y="191469"/>
            <a:ext cx="5801784" cy="3585960"/>
          </a:xfrm>
          <a:prstGeom prst="rect">
            <a:avLst/>
          </a:prstGeom>
        </p:spPr>
      </p:pic>
    </p:spTree>
    <p:extLst>
      <p:ext uri="{BB962C8B-B14F-4D97-AF65-F5344CB8AC3E}">
        <p14:creationId xmlns:p14="http://schemas.microsoft.com/office/powerpoint/2010/main" val="266470248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66" y="3100297"/>
            <a:ext cx="11898466" cy="2876204"/>
          </a:xfrm>
        </p:spPr>
        <p:txBody>
          <a:bodyPr>
            <a:noAutofit/>
          </a:bodyPr>
          <a:lstStyle/>
          <a:p>
            <a:pPr algn="ctr"/>
            <a:r>
              <a:rPr lang="en-US" sz="3600" dirty="0">
                <a:latin typeface="+mn-lt"/>
              </a:rPr>
              <a:t>“This picture of cupcakes seems so perfect!  In education, we are like cooks.  A lot of work and effort goes into baking, and we have to make sure that the exact amount of ingredients are put together to get the perfect rise.  As we work hard with our students, we will get the same great results.”</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714621" y="397922"/>
            <a:ext cx="6762757" cy="2624737"/>
          </a:xfrm>
          <a:prstGeom prst="rect">
            <a:avLst/>
          </a:prstGeom>
        </p:spPr>
      </p:pic>
    </p:spTree>
    <p:extLst>
      <p:ext uri="{BB962C8B-B14F-4D97-AF65-F5344CB8AC3E}">
        <p14:creationId xmlns:p14="http://schemas.microsoft.com/office/powerpoint/2010/main" val="83935590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108" y="4346145"/>
            <a:ext cx="9969783" cy="2046030"/>
          </a:xfrm>
        </p:spPr>
        <p:txBody>
          <a:bodyPr>
            <a:noAutofit/>
          </a:bodyPr>
          <a:lstStyle/>
          <a:p>
            <a:pPr algn="ctr"/>
            <a:r>
              <a:rPr lang="en-US" sz="3600" dirty="0">
                <a:latin typeface="+mn-lt"/>
              </a:rPr>
              <a:t>“I hope this school year experience will feel like smooth sailing, and by the end of the year, we will encounter a beautiful ending.”</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228144" y="266008"/>
            <a:ext cx="7735712" cy="3818717"/>
          </a:xfrm>
          <a:prstGeom prst="rect">
            <a:avLst/>
          </a:prstGeom>
        </p:spPr>
      </p:pic>
    </p:spTree>
    <p:extLst>
      <p:ext uri="{BB962C8B-B14F-4D97-AF65-F5344CB8AC3E}">
        <p14:creationId xmlns:p14="http://schemas.microsoft.com/office/powerpoint/2010/main" val="1902149716"/>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331305" y="1102296"/>
            <a:ext cx="11529390" cy="904736"/>
          </a:xfrm>
        </p:spPr>
        <p:txBody>
          <a:bodyPr>
            <a:noAutofit/>
          </a:bodyPr>
          <a:lstStyle/>
          <a:p>
            <a:r>
              <a:rPr lang="en-US" sz="5000" b="1" dirty="0">
                <a:latin typeface="Book Antiqua" panose="02040602050305030304" pitchFamily="18" charset="0"/>
              </a:rPr>
              <a:t>Hamilton County Elementary School</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784" y="2556587"/>
            <a:ext cx="8276346" cy="4075179"/>
          </a:xfrm>
          <a:prstGeom prst="rect">
            <a:avLst/>
          </a:prstGeom>
        </p:spPr>
      </p:pic>
    </p:spTree>
    <p:extLst>
      <p:ext uri="{BB962C8B-B14F-4D97-AF65-F5344CB8AC3E}">
        <p14:creationId xmlns:p14="http://schemas.microsoft.com/office/powerpoint/2010/main" val="254766827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789246" y="1316900"/>
            <a:ext cx="10613506" cy="904736"/>
          </a:xfrm>
        </p:spPr>
        <p:txBody>
          <a:bodyPr>
            <a:noAutofit/>
          </a:bodyPr>
          <a:lstStyle/>
          <a:p>
            <a:r>
              <a:rPr lang="en-US" sz="5800" b="1" dirty="0">
                <a:latin typeface="Book Antiqua" panose="02040602050305030304" pitchFamily="18" charset="0"/>
              </a:rPr>
              <a:t>Hamilton County High School</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236" y="2360644"/>
            <a:ext cx="9045527" cy="4152697"/>
          </a:xfrm>
          <a:prstGeom prst="rect">
            <a:avLst/>
          </a:prstGeom>
        </p:spPr>
      </p:pic>
    </p:spTree>
    <p:extLst>
      <p:ext uri="{BB962C8B-B14F-4D97-AF65-F5344CB8AC3E}">
        <p14:creationId xmlns:p14="http://schemas.microsoft.com/office/powerpoint/2010/main" val="189773127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1209121" y="1195602"/>
            <a:ext cx="9773751"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520" y="2323322"/>
            <a:ext cx="8510954" cy="4204086"/>
          </a:xfrm>
          <a:prstGeom prst="rect">
            <a:avLst/>
          </a:prstGeom>
        </p:spPr>
      </p:pic>
    </p:spTree>
    <p:extLst>
      <p:ext uri="{BB962C8B-B14F-4D97-AF65-F5344CB8AC3E}">
        <p14:creationId xmlns:p14="http://schemas.microsoft.com/office/powerpoint/2010/main" val="29415004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1227785" y="1391546"/>
            <a:ext cx="9736429"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731" y="2593911"/>
            <a:ext cx="8562538" cy="4051154"/>
          </a:xfrm>
          <a:prstGeom prst="rect">
            <a:avLst/>
          </a:prstGeom>
        </p:spPr>
      </p:pic>
    </p:spTree>
    <p:extLst>
      <p:ext uri="{BB962C8B-B14F-4D97-AF65-F5344CB8AC3E}">
        <p14:creationId xmlns:p14="http://schemas.microsoft.com/office/powerpoint/2010/main" val="338212570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udent_Groups xmlns="b3713be1-df69-4a6d-bc49-09db0ec3599b">
      <UserInfo>
        <DisplayName/>
        <AccountId xsi:nil="true"/>
        <AccountType/>
      </UserInfo>
    </Student_Groups>
    <NotebookType xmlns="b3713be1-df69-4a6d-bc49-09db0ec3599b" xsi:nil="true"/>
    <Students xmlns="b3713be1-df69-4a6d-bc49-09db0ec3599b">
      <UserInfo>
        <DisplayName/>
        <AccountId xsi:nil="true"/>
        <AccountType/>
      </UserInfo>
    </Students>
    <MigrationWizIdPermissionLevels xmlns="b3713be1-df69-4a6d-bc49-09db0ec3599b" xsi:nil="true"/>
    <Has_Teacher_Only_SectionGroup xmlns="b3713be1-df69-4a6d-bc49-09db0ec3599b" xsi:nil="true"/>
    <FolderType xmlns="b3713be1-df69-4a6d-bc49-09db0ec3599b" xsi:nil="true"/>
    <Owner xmlns="b3713be1-df69-4a6d-bc49-09db0ec3599b">
      <UserInfo>
        <DisplayName/>
        <AccountId xsi:nil="true"/>
        <AccountType/>
      </UserInfo>
    </Owner>
    <MigrationWizId xmlns="b3713be1-df69-4a6d-bc49-09db0ec3599b" xsi:nil="true"/>
    <AppVersion xmlns="b3713be1-df69-4a6d-bc49-09db0ec3599b" xsi:nil="true"/>
    <Invited_Teachers xmlns="b3713be1-df69-4a6d-bc49-09db0ec3599b" xsi:nil="true"/>
    <Invited_Students xmlns="b3713be1-df69-4a6d-bc49-09db0ec3599b" xsi:nil="true"/>
    <DefaultSectionNames xmlns="b3713be1-df69-4a6d-bc49-09db0ec3599b" xsi:nil="true"/>
    <MigrationWizIdDocumentLibraryPermissions xmlns="b3713be1-df69-4a6d-bc49-09db0ec3599b" xsi:nil="true"/>
    <MigrationWizIdSecurityGroups xmlns="b3713be1-df69-4a6d-bc49-09db0ec3599b" xsi:nil="true"/>
    <Teachers xmlns="b3713be1-df69-4a6d-bc49-09db0ec3599b">
      <UserInfo>
        <DisplayName/>
        <AccountId xsi:nil="true"/>
        <AccountType/>
      </UserInfo>
    </Teachers>
    <Is_Collaboration_Space_Locked xmlns="b3713be1-df69-4a6d-bc49-09db0ec3599b" xsi:nil="true"/>
    <Self_Registration_Enabled xmlns="b3713be1-df69-4a6d-bc49-09db0ec3599b" xsi:nil="true"/>
    <CultureName xmlns="b3713be1-df69-4a6d-bc49-09db0ec3599b" xsi:nil="true"/>
    <MigrationWizIdPermissions xmlns="b3713be1-df69-4a6d-bc49-09db0ec3599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5BE9BD7080E149BF8D07BCB2089197" ma:contentTypeVersion="32" ma:contentTypeDescription="Create a new document." ma:contentTypeScope="" ma:versionID="6a03b7d01c2a7fe08674da8b7a21787d">
  <xsd:schema xmlns:xsd="http://www.w3.org/2001/XMLSchema" xmlns:xs="http://www.w3.org/2001/XMLSchema" xmlns:p="http://schemas.microsoft.com/office/2006/metadata/properties" xmlns:ns3="b3713be1-df69-4a6d-bc49-09db0ec3599b" xmlns:ns4="6a66d9f4-6475-4a16-8521-76ea76ed49cc" targetNamespace="http://schemas.microsoft.com/office/2006/metadata/properties" ma:root="true" ma:fieldsID="a6567a4e1874c705ccbac925c7735d00" ns3:_="" ns4:_="">
    <xsd:import namespace="b3713be1-df69-4a6d-bc49-09db0ec3599b"/>
    <xsd:import namespace="6a66d9f4-6475-4a16-8521-76ea76ed49cc"/>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NotebookType" minOccurs="0"/>
                <xsd:element ref="ns3:FolderType" minOccurs="0"/>
                <xsd:element ref="ns3:Owner" minOccurs="0"/>
                <xsd:element ref="ns3:DefaultSectionNam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713be1-df69-4a6d-bc49-09db0ec3599b"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NotebookType" ma:index="16" nillable="true" ma:displayName="Notebook Type" ma:internalName="NotebookType">
      <xsd:simpleType>
        <xsd:restriction base="dms:Text"/>
      </xsd:simpleType>
    </xsd:element>
    <xsd:element name="FolderType" ma:index="17" nillable="true" ma:displayName="Folder Type" ma:internalName="FolderType">
      <xsd:simpleType>
        <xsd:restriction base="dms:Text"/>
      </xsd:simpleType>
    </xsd:element>
    <xsd:element name="Owner" ma:index="1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9" nillable="true" ma:displayName="Default Section Names" ma:internalName="DefaultSectionNames">
      <xsd:simpleType>
        <xsd:restriction base="dms:Note">
          <xsd:maxLength value="255"/>
        </xsd:restriction>
      </xsd:simpleType>
    </xsd:element>
    <xsd:element name="CultureName" ma:index="20" nillable="true" ma:displayName="Culture Name" ma:internalName="CultureName">
      <xsd:simpleType>
        <xsd:restriction base="dms:Text"/>
      </xsd:simpleType>
    </xsd:element>
    <xsd:element name="AppVersion" ma:index="21" nillable="true" ma:displayName="App Version" ma:internalName="AppVersion">
      <xsd:simpleType>
        <xsd:restriction base="dms:Text"/>
      </xsd:simpleType>
    </xsd:element>
    <xsd:element name="Teachers" ma:index="2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5" nillable="true" ma:displayName="Invited Teachers" ma:internalName="Invited_Teachers">
      <xsd:simpleType>
        <xsd:restriction base="dms:Note">
          <xsd:maxLength value="255"/>
        </xsd:restriction>
      </xsd:simpleType>
    </xsd:element>
    <xsd:element name="Invited_Students" ma:index="26" nillable="true" ma:displayName="Invited Students" ma:internalName="Invited_Students">
      <xsd:simpleType>
        <xsd:restriction base="dms:Note">
          <xsd:maxLength value="255"/>
        </xsd:restriction>
      </xsd:simpleType>
    </xsd:element>
    <xsd:element name="Self_Registration_Enabled" ma:index="27" nillable="true" ma:displayName="Self_Registration_Enabled" ma:internalName="Self_Registration_Enabled">
      <xsd:simpleType>
        <xsd:restriction base="dms:Boolean"/>
      </xsd:simpleType>
    </xsd:element>
    <xsd:element name="Has_Teacher_Only_SectionGroup" ma:index="28" nillable="true" ma:displayName="Has Teacher Only SectionGroup" ma:internalName="Has_Teacher_Only_SectionGroup">
      <xsd:simpleType>
        <xsd:restriction base="dms:Boolean"/>
      </xsd:simpleType>
    </xsd:element>
    <xsd:element name="Is_Collaboration_Space_Locked" ma:index="29" nillable="true" ma:displayName="Is Collaboration Space Locked" ma:internalName="Is_Collaboration_Space_Locked">
      <xsd:simpleType>
        <xsd:restriction base="dms:Boolean"/>
      </xsd:simpleType>
    </xsd:element>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AutoTags" ma:index="32" nillable="true" ma:displayName="MediaServiceAutoTags" ma:internalName="MediaServiceAutoTags" ma:readOnly="true">
      <xsd:simpleType>
        <xsd:restriction base="dms:Text"/>
      </xsd:simpleType>
    </xsd:element>
    <xsd:element name="MediaServiceOCR" ma:index="33" nillable="true" ma:displayName="MediaServiceOCR" ma:internalName="MediaServiceOCR" ma:readOnly="true">
      <xsd:simpleType>
        <xsd:restriction base="dms:Note">
          <xsd:maxLength value="255"/>
        </xsd:restriction>
      </xsd:simpleType>
    </xsd:element>
    <xsd:element name="MediaServiceDateTaken" ma:index="34" nillable="true" ma:displayName="MediaServiceDateTaken" ma:hidden="true" ma:internalName="MediaServiceDateTaken"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element name="MediaServiceLocation" ma:index="3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66d9f4-6475-4a16-8521-76ea76ed49cc"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SharingHintHash" ma:index="1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F29F78-95AA-48C5-9514-2C10D1DD8FD8}">
  <ds:schemaRefs>
    <ds:schemaRef ds:uri="http://schemas.microsoft.com/sharepoint/v3/contenttype/forms"/>
  </ds:schemaRefs>
</ds:datastoreItem>
</file>

<file path=customXml/itemProps2.xml><?xml version="1.0" encoding="utf-8"?>
<ds:datastoreItem xmlns:ds="http://schemas.openxmlformats.org/officeDocument/2006/customXml" ds:itemID="{CEE3CDF9-DEC4-4B59-985F-F242FCEA6345}">
  <ds:schemaRefs>
    <ds:schemaRef ds:uri="http://www.w3.org/XML/1998/namespace"/>
    <ds:schemaRef ds:uri="http://schemas.microsoft.com/office/2006/metadata/propertie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6a66d9f4-6475-4a16-8521-76ea76ed49cc"/>
    <ds:schemaRef ds:uri="b3713be1-df69-4a6d-bc49-09db0ec3599b"/>
    <ds:schemaRef ds:uri="http://purl.org/dc/terms/"/>
  </ds:schemaRefs>
</ds:datastoreItem>
</file>

<file path=customXml/itemProps3.xml><?xml version="1.0" encoding="utf-8"?>
<ds:datastoreItem xmlns:ds="http://schemas.openxmlformats.org/officeDocument/2006/customXml" ds:itemID="{A88C2EDA-57AE-4DC7-AA02-F0E74F236A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713be1-df69-4a6d-bc49-09db0ec3599b"/>
    <ds:schemaRef ds:uri="6a66d9f4-6475-4a16-8521-76ea76ed4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1115</TotalTime>
  <Words>1115</Words>
  <Application>Microsoft Office PowerPoint</Application>
  <PresentationFormat>Widescreen</PresentationFormat>
  <Paragraphs>84</Paragraphs>
  <Slides>52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Book Antiqua</vt:lpstr>
      <vt:lpstr>Century Gothic</vt:lpstr>
      <vt:lpstr>Wingdings 3</vt:lpstr>
      <vt:lpstr>Ion</vt:lpstr>
      <vt:lpstr>Hamilton County School District</vt:lpstr>
      <vt:lpstr>FOLLOW US ON TWITTER</vt:lpstr>
      <vt:lpstr>Two In-School Tutors Are Needed</vt:lpstr>
      <vt:lpstr>Our Teacher Lead Network Website:</vt:lpstr>
      <vt:lpstr>Hamilton County School District</vt:lpstr>
      <vt:lpstr>Hamilton County Elementary School</vt:lpstr>
      <vt:lpstr>Hamilton County High School</vt:lpstr>
      <vt:lpstr>A Trip Down Memory Lane</vt:lpstr>
      <vt:lpstr>A Trip Down Memory Lane</vt:lpstr>
      <vt:lpstr>A Trip Down Memory Lane</vt:lpstr>
      <vt:lpstr>A Trip Down Memory Lane</vt:lpstr>
      <vt:lpstr>A Trip Down Memory Lane</vt:lpstr>
      <vt:lpstr>A Trip Down Memory Lane</vt:lpstr>
      <vt:lpstr>A Trip Down Memory Lane</vt:lpstr>
      <vt:lpstr>A Trip Down Memory Lane</vt:lpstr>
      <vt:lpstr>A Trip Down Memory Lane</vt:lpstr>
      <vt:lpstr>The Importance of Building Relationships</vt:lpstr>
      <vt:lpstr>Guess What?</vt:lpstr>
      <vt:lpstr>Never Give Up</vt:lpstr>
      <vt:lpstr>Learning from Mistakes</vt:lpstr>
      <vt:lpstr>Great Advice!</vt:lpstr>
      <vt:lpstr>Engagement is Key!</vt:lpstr>
      <vt:lpstr>Show Them That You Care</vt:lpstr>
      <vt:lpstr>Building Relationships</vt:lpstr>
      <vt:lpstr>The Impact of Teachers</vt:lpstr>
      <vt:lpstr>Growth Mindset</vt:lpstr>
      <vt:lpstr>Positive Communication</vt:lpstr>
      <vt:lpstr>Implementing a Growth Mindset</vt:lpstr>
      <vt:lpstr>Making a Difference</vt:lpstr>
      <vt:lpstr>Embrace the Mistakes!</vt:lpstr>
      <vt:lpstr>Keys to Success</vt:lpstr>
      <vt:lpstr>Words of Wisdom</vt:lpstr>
      <vt:lpstr>“In a world where everything is drab, be the color that sparks a child’s imagination.”</vt:lpstr>
      <vt:lpstr>“Let’s Celebrate Soaring Potentials!”</vt:lpstr>
      <vt:lpstr>“It does not matter how or where you start but what you do when you finish.”  “Never, Never, Never Ever Give Up!”</vt:lpstr>
      <vt:lpstr>“You are my beautiful butterfly…I will be by your side from your cocoon until you fly!”</vt:lpstr>
      <vt:lpstr>“Be a guiding light for your students so that they may shine.”</vt:lpstr>
      <vt:lpstr>“We don’t know the individual burdens or talents that these shoes carry, but we need to work hard to become aware of those things and teach in a way that helps students walk the path to success.”</vt:lpstr>
      <vt:lpstr>“I am ready for a new adventure!  It is important to know that, in education, the road does not end.  We just have to sometimes change the vehicle used to travel.”</vt:lpstr>
      <vt:lpstr>“All students have the capacity to learn.  You may paddle at the beginning of the school year with short tiny strokes, but as the year progresses and your knowledge increases so will your mind.  Build up your growth mindset and the power of being positive.”</vt:lpstr>
      <vt:lpstr>“Students will grow and bloom like a flower.  The seeds are planted on Day 1, and they will be blooming beautifully on Day 180.” </vt:lpstr>
      <vt:lpstr>“It is time for us to make a splash!  Yes, really seally!”</vt:lpstr>
      <vt:lpstr>“In order to be successful, you must always be hungry for knowledge.”</vt:lpstr>
      <vt:lpstr>“I will have control of the wheel that guides students to success.  What are you driving?”</vt:lpstr>
      <vt:lpstr>“I am ready to plant some ideas.  Are you?”</vt:lpstr>
      <vt:lpstr>“Clear as water!  Clarity is the ability to really get to know our children in order to provide them with the stability of a classroom education that will help them AND me grow.” </vt:lpstr>
      <vt:lpstr>“The balloons are soaring high just as our ambition should be high for students and ourselves to succeed.”</vt:lpstr>
      <vt:lpstr>“It is important for everyone to work towards a common goal and for everyone to have fun progressing from one standard to a much higher standard.”</vt:lpstr>
      <vt:lpstr>“As we reach new heights, it is important for us to feel safe leaving our comfort zone.”</vt:lpstr>
      <vt:lpstr>“I really want to help my students visualize themselves celebrating their success at graduation.”</vt:lpstr>
      <vt:lpstr>“This picture of cupcakes seems so perfect!  In education, we are like cooks.  A lot of work and effort goes into baking, and we have to make sure that the exact amount of ingredients are put together to get the perfect rise.  As we work hard with our students, we will get the same great results.”</vt:lpstr>
      <vt:lpstr>“I hope this school year experience will feel like smooth sailing, and by the end of the year, we will encounter a beautiful 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Hamilton County School District</dc:title>
  <dc:creator>Christopher Combass</dc:creator>
  <cp:lastModifiedBy>Christopher Combass</cp:lastModifiedBy>
  <cp:revision>19</cp:revision>
  <dcterms:created xsi:type="dcterms:W3CDTF">2020-02-01T21:52:42Z</dcterms:created>
  <dcterms:modified xsi:type="dcterms:W3CDTF">2023-02-23T21:59:00Z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0x0101008A5BE9BD7080E149BF8D07BCB2089197</vt:lpwstr>
  </property>
</Properties>
</file>